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5" r:id="rId5"/>
    <p:sldId id="266" r:id="rId6"/>
    <p:sldId id="277" r:id="rId7"/>
    <p:sldId id="267" r:id="rId8"/>
    <p:sldId id="264" r:id="rId9"/>
    <p:sldId id="268" r:id="rId10"/>
    <p:sldId id="260" r:id="rId11"/>
    <p:sldId id="257" r:id="rId12"/>
    <p:sldId id="258" r:id="rId13"/>
    <p:sldId id="278" r:id="rId14"/>
    <p:sldId id="271" r:id="rId15"/>
    <p:sldId id="269" r:id="rId16"/>
    <p:sldId id="272" r:id="rId17"/>
    <p:sldId id="270" r:id="rId18"/>
    <p:sldId id="273" r:id="rId19"/>
    <p:sldId id="274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0E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81"/>
  </p:normalViewPr>
  <p:slideViewPr>
    <p:cSldViewPr snapToGrid="0">
      <p:cViewPr varScale="1">
        <p:scale>
          <a:sx n="111" d="100"/>
          <a:sy n="111" d="100"/>
        </p:scale>
        <p:origin x="6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81608-AE72-BDA5-DA06-2A53F66F29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DC33DD-48BF-6E81-7BBE-EF727FEEE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381EF-2A0D-11B5-3E34-EE2DEA934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6CC9B4-6479-37F4-33B1-1873F1CF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C7BCD-EDC2-ECA4-3760-711A36AA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274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39AE8-C76B-14BE-E9B9-BAA457FE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09BD78-AD2F-5DD9-D79E-D311699E96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BC8A8-C412-6142-1CA7-D63531B59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C52CF1-4F7C-F2B2-9909-6FD83063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160DD7-AC90-23AD-C70F-7121DB32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236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C86998-5339-FD98-BEF1-D70B8E06FA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082322-7023-432E-8C83-90070D239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77E237-3774-44E8-0DEA-BBC653DC0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E76310-092A-7DCF-4964-CE87363793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FC011-6E9A-8323-D050-29F75FFED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2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4D635-30DD-5395-089B-272F109F2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FEE5B-4EE4-220F-CB1B-0789E8CD8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05099-0562-9E20-8190-31664BC3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62B69-748A-641C-C7EA-93A646F7B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48FA6-E7BD-C615-0517-6E8FD2A5F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00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8699E-0D95-2677-0D17-7518342E0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C227D4-3CBE-429D-BBB1-E6434C23C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5F54F-3109-9804-140A-4AEC3447B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C222A-CA4D-37B3-5493-AB35B416C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6C562C-99D4-B04B-16B0-4274D4887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97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260E1-0A60-E57A-F383-73693A68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0EE88-D97C-82FC-6F6C-54E8B6F44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52A6F3-7D49-FE36-4D9B-293A6F20C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A6E56A-3B5F-222D-FD4B-923825AB6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821008-4C2B-5BF7-4FB7-DFE3DDB9B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D7A61-FC58-9711-756D-44D1619ED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99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CE915-0FE6-8648-2AA4-E33C56CBE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ABE8D-0A4C-C266-76AD-B30C1EAE73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A0D05-C942-F4E2-E62E-A1AB16E2E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D9F76A-66C0-5381-424C-8DA4D795A6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12C2E3-D7D3-F058-BDC2-418E512881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C787E6-E69C-2470-7599-E58780242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2FC1F3-54CA-CAE9-5CC6-93075D13A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1AD0C-8810-83F7-ED1A-D876A839D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469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863DC-9885-B5DA-70BF-68CAB2FC4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94D4C-544D-7E16-C7DE-DB9798DDD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5DB0B8-F952-6A98-2BE9-757270AFA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81FFF-8FF9-F269-B63C-732D907D4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028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5336C7-C200-AC31-17C1-475BDE9BF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9A1B1-CDB4-180E-2B30-642FA7BB6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1589EB-678F-23B8-36D7-805FF56B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10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FB632-39E3-C59F-97FC-87C4D75445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51D63-8C9B-CF1F-0561-F6FA98A002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7B044-D017-E002-8711-6F3135AB67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E90E25-2E49-A02E-CB6B-52B52E16F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77404-EDFF-38C1-C6E3-D6C88BD33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F22824-1701-3CD5-D314-997DCBF04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44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406C7-0E61-AE54-76BA-B1A5A706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A3938B-D18B-3977-4822-6681FDFB6A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CFBAE5-88F3-D445-41EC-655BAE48E7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48B65B-BEB4-F56C-5F71-77624DB9A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6544C6-9C93-01DB-7EE8-17641E5D2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F97E34-FA13-2E70-8A9D-3625FE170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6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00BF2A-3205-E4A8-101E-FF1B09E0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60C7C1-0E92-687A-7BF8-079694A444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A1E332-4395-19F7-2E00-04B0BB61E6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A8B7EC1-307D-E44F-933F-85DAF5BFEA6D}" type="datetimeFigureOut">
              <a:rPr lang="en-US" smtClean="0"/>
              <a:t>2/13/25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C1B4E-FF7C-14B7-7FDE-8C2C03E834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10B6C7-190A-F3C2-DDC2-0D941F93AD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C090F32-8593-0F41-9CE4-6F45B56C48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60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38/nrg165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C6B8-8946-3173-37C0-18C9B8F5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DNA Methylation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23E09-8D8E-59F3-AB3A-D46D2F4EC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A Brief 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8312E-5955-4081-8D5C-1361F8D3F0F7}"/>
              </a:ext>
            </a:extLst>
          </p:cNvPr>
          <p:cNvSpPr txBox="1"/>
          <p:nvPr/>
        </p:nvSpPr>
        <p:spPr>
          <a:xfrm>
            <a:off x="291296" y="4429919"/>
            <a:ext cx="1160940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62225" algn="l"/>
              </a:tabLst>
            </a:pPr>
            <a:r>
              <a:rPr lang="en-US" sz="1400" b="1" dirty="0">
                <a:solidFill>
                  <a:srgbClr val="5C0E8C"/>
                </a:solidFill>
                <a:effectLst/>
                <a:latin typeface="Century Gothic" panose="020B0502020202020204" pitchFamily="34" charset="0"/>
              </a:rPr>
              <a:t>Muhammad Ali</a:t>
            </a:r>
          </a:p>
          <a:p>
            <a:pPr algn="ctr">
              <a:tabLst>
                <a:tab pos="2562225" algn="l"/>
              </a:tabLst>
            </a:pPr>
            <a:r>
              <a:rPr lang="en-US" sz="1400" b="1" dirty="0">
                <a:latin typeface="Century Gothic" panose="020B0502020202020204" pitchFamily="34" charset="0"/>
              </a:rPr>
              <a:t>MS Biology </a:t>
            </a:r>
          </a:p>
          <a:p>
            <a:pPr algn="ctr">
              <a:tabLst>
                <a:tab pos="2562225" algn="l"/>
              </a:tabLst>
            </a:pPr>
            <a:r>
              <a:rPr lang="en-US" sz="1400" b="1" dirty="0">
                <a:latin typeface="Century Gothic" panose="020B0502020202020204" pitchFamily="34" charset="0"/>
              </a:rPr>
              <a:t>NYU Downtown</a:t>
            </a:r>
            <a:endParaRPr lang="en-US" sz="1400" b="1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71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How Do We Get DNAm Data?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1888A8-73BF-0062-74FA-3B55934A7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Illumina Infinium (genome wide – over &gt;850k CpGs with EPIC) – we need this. </a:t>
            </a:r>
          </a:p>
          <a:p>
            <a:pPr marL="0" indent="0">
              <a:buNone/>
            </a:pP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Pyrosequencing (individual genes – not genome wide) – 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NOT</a:t>
            </a:r>
            <a:r>
              <a:rPr lang="en-US" sz="2000" dirty="0">
                <a:latin typeface="Century Gothic" panose="020B0502020202020204" pitchFamily="34" charset="0"/>
              </a:rPr>
              <a:t> what we use.</a:t>
            </a:r>
            <a:endParaRPr lang="en-US" sz="2000" b="1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Databases: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GEO</a:t>
            </a:r>
          </a:p>
          <a:p>
            <a:pPr lvl="1"/>
            <a:r>
              <a:rPr lang="en-US" sz="2000" dirty="0">
                <a:latin typeface="Century Gothic" panose="020B0502020202020204" pitchFamily="34" charset="0"/>
              </a:rPr>
              <a:t>TCGA</a:t>
            </a:r>
          </a:p>
          <a:p>
            <a:pPr lvl="1"/>
            <a:r>
              <a:rPr lang="en-US" sz="2000" dirty="0" err="1">
                <a:latin typeface="Century Gothic" panose="020B0502020202020204" pitchFamily="34" charset="0"/>
              </a:rPr>
              <a:t>MethBank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/>
            <a:r>
              <a:rPr lang="en-US" sz="2000" dirty="0" err="1">
                <a:latin typeface="Century Gothic" panose="020B0502020202020204" pitchFamily="34" charset="0"/>
              </a:rPr>
              <a:t>MethDB</a:t>
            </a:r>
            <a:endParaRPr lang="en-US" sz="2000" dirty="0">
              <a:latin typeface="Century Gothic" panose="020B0502020202020204" pitchFamily="34" charset="0"/>
            </a:endParaRPr>
          </a:p>
          <a:p>
            <a:pPr lvl="1"/>
            <a:r>
              <a:rPr lang="en-US" sz="2000" dirty="0" err="1">
                <a:latin typeface="Century Gothic" panose="020B0502020202020204" pitchFamily="34" charset="0"/>
              </a:rPr>
              <a:t>MethyCancer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68504E-4C7C-5830-1B08-17C560EE9C9E}"/>
              </a:ext>
            </a:extLst>
          </p:cNvPr>
          <p:cNvSpPr txBox="1"/>
          <p:nvPr/>
        </p:nvSpPr>
        <p:spPr>
          <a:xfrm>
            <a:off x="838200" y="1690688"/>
            <a:ext cx="1051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032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Workflow</a:t>
            </a:r>
          </a:p>
        </p:txBody>
      </p:sp>
      <p:pic>
        <p:nvPicPr>
          <p:cNvPr id="1026" name="Picture 2" descr="DNA Methylation - Bisulfite conversion - Epigenetics | Diagenode">
            <a:extLst>
              <a:ext uri="{FF2B5EF4-FFF2-40B4-BE49-F238E27FC236}">
                <a16:creationId xmlns:a16="http://schemas.microsoft.com/office/drawing/2014/main" id="{97DCF49F-9CB5-B5FA-2525-0FA52EC24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31" y="2191844"/>
            <a:ext cx="3843337" cy="350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ethylation microarray from fresh frozen tissues | BioRender Science  Templates">
            <a:extLst>
              <a:ext uri="{FF2B5EF4-FFF2-40B4-BE49-F238E27FC236}">
                <a16:creationId xmlns:a16="http://schemas.microsoft.com/office/drawing/2014/main" id="{FB05CF4B-BB44-AFC8-3DF7-3649F2F4C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6" y="1380669"/>
            <a:ext cx="8658225" cy="512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7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Dyes (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Century Gothic" panose="020B0502020202020204" pitchFamily="34" charset="0"/>
              </a:rPr>
              <a:t>Cy3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&amp;</a:t>
            </a:r>
            <a:r>
              <a:rPr lang="en-US" b="1" dirty="0"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FF0000"/>
                </a:solidFill>
                <a:latin typeface="Century Gothic" panose="020B0502020202020204" pitchFamily="34" charset="0"/>
              </a:rPr>
              <a:t>Cy5</a:t>
            </a:r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) and Beta Values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1888A8-73BF-0062-74FA-3B55934A7D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76375"/>
                <a:ext cx="10515600" cy="3576577"/>
              </a:xfrm>
            </p:spPr>
            <p:txBody>
              <a:bodyPr anchor="ctr"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3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den>
                      </m:f>
                    </m:oMath>
                  </m:oMathPara>
                </a14:m>
                <a:endParaRPr lang="en-US" dirty="0">
                  <a:latin typeface="Century Gothic" panose="020B0502020202020204" pitchFamily="34" charset="0"/>
                </a:endParaRPr>
              </a:p>
              <a:p>
                <a:endParaRPr lang="en-US" sz="2000" dirty="0">
                  <a:latin typeface="Century Gothic" panose="020B0502020202020204" pitchFamily="34" charset="0"/>
                </a:endParaRPr>
              </a:p>
              <a:p>
                <a:r>
                  <a:rPr lang="en-US" sz="2000" dirty="0">
                    <a:latin typeface="Century Gothic" panose="020B0502020202020204" pitchFamily="34" charset="0"/>
                  </a:rPr>
                  <a:t>Beta values used for across-sample comparison, not within-sample comparison:</a:t>
                </a:r>
              </a:p>
              <a:p>
                <a:pPr lvl="1"/>
                <a:r>
                  <a:rPr lang="en-US" sz="1600" dirty="0">
                    <a:latin typeface="Century Gothic" panose="020B0502020202020204" pitchFamily="34" charset="0"/>
                  </a:rPr>
                  <a:t>CpG1 methylation for </a:t>
                </a:r>
                <a:r>
                  <a:rPr lang="en-US" sz="1600" b="1" dirty="0">
                    <a:solidFill>
                      <a:schemeClr val="accent2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Sample 1</a:t>
                </a:r>
                <a:r>
                  <a:rPr lang="en-US" sz="1600" dirty="0">
                    <a:latin typeface="Century Gothic" panose="020B0502020202020204" pitchFamily="34" charset="0"/>
                  </a:rPr>
                  <a:t> (0.25) vs </a:t>
                </a:r>
                <a:r>
                  <a:rPr lang="en-US" sz="1600" b="1" dirty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Sample 2</a:t>
                </a:r>
                <a:r>
                  <a:rPr lang="en-US" sz="1600" dirty="0">
                    <a:latin typeface="Century Gothic" panose="020B0502020202020204" pitchFamily="34" charset="0"/>
                  </a:rPr>
                  <a:t> (0.37)</a:t>
                </a:r>
              </a:p>
              <a:p>
                <a:pPr lvl="1"/>
                <a:r>
                  <a:rPr lang="en-US" sz="1600" dirty="0">
                    <a:latin typeface="Century Gothic" panose="020B0502020202020204" pitchFamily="34" charset="0"/>
                  </a:rPr>
                  <a:t>CpG1 methylation for </a:t>
                </a:r>
                <a:r>
                  <a:rPr lang="en-US" sz="1600" b="1" dirty="0">
                    <a:solidFill>
                      <a:schemeClr val="accent2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Sample 1</a:t>
                </a:r>
                <a:r>
                  <a:rPr lang="en-US" sz="1600" dirty="0">
                    <a:latin typeface="Century Gothic" panose="020B0502020202020204" pitchFamily="34" charset="0"/>
                  </a:rPr>
                  <a:t> (0.25) vs CpG2 methylation for </a:t>
                </a:r>
                <a:r>
                  <a:rPr lang="en-US" sz="1600" b="1" dirty="0">
                    <a:solidFill>
                      <a:schemeClr val="accent2">
                        <a:lumMod val="75000"/>
                      </a:schemeClr>
                    </a:solidFill>
                    <a:latin typeface="Century Gothic" panose="020B0502020202020204" pitchFamily="34" charset="0"/>
                  </a:rPr>
                  <a:t>Sample 1</a:t>
                </a:r>
                <a:r>
                  <a:rPr lang="en-US" sz="1600" dirty="0">
                    <a:latin typeface="Century Gothic" panose="020B0502020202020204" pitchFamily="34" charset="0"/>
                  </a:rPr>
                  <a:t> (0.40) </a:t>
                </a:r>
                <a:br>
                  <a:rPr lang="en-US" sz="1600" dirty="0">
                    <a:latin typeface="Century Gothic" panose="020B0502020202020204" pitchFamily="34" charset="0"/>
                  </a:rPr>
                </a:br>
                <a:endParaRPr lang="en-US" sz="1600" dirty="0">
                  <a:latin typeface="Century Gothic" panose="020B0502020202020204" pitchFamily="34" charset="0"/>
                </a:endParaRPr>
              </a:p>
              <a:p>
                <a:r>
                  <a:rPr lang="en-US" sz="2000" dirty="0" err="1">
                    <a:latin typeface="Century Gothic" panose="020B0502020202020204" pitchFamily="34" charset="0"/>
                  </a:rPr>
                  <a:t>SeSAME</a:t>
                </a:r>
                <a:r>
                  <a:rPr lang="en-US" sz="2000" dirty="0">
                    <a:latin typeface="Century Gothic" panose="020B0502020202020204" pitchFamily="34" charset="0"/>
                  </a:rPr>
                  <a:t> package in R (</a:t>
                </a:r>
                <a:r>
                  <a:rPr lang="en-US" sz="2000" dirty="0" err="1">
                    <a:latin typeface="Century Gothic" panose="020B0502020202020204" pitchFamily="34" charset="0"/>
                  </a:rPr>
                  <a:t>minfi</a:t>
                </a:r>
                <a:r>
                  <a:rPr lang="en-US" sz="2000" dirty="0">
                    <a:latin typeface="Century Gothic" panose="020B0502020202020204" pitchFamily="34" charset="0"/>
                  </a:rPr>
                  <a:t>, </a:t>
                </a:r>
                <a:r>
                  <a:rPr lang="en-US" sz="2000" dirty="0" err="1">
                    <a:latin typeface="Century Gothic" panose="020B0502020202020204" pitchFamily="34" charset="0"/>
                  </a:rPr>
                  <a:t>Limma</a:t>
                </a:r>
                <a:r>
                  <a:rPr lang="en-US" sz="2000" dirty="0">
                    <a:latin typeface="Century Gothic" panose="020B0502020202020204" pitchFamily="34" charset="0"/>
                  </a:rPr>
                  <a:t>):</a:t>
                </a:r>
              </a:p>
              <a:p>
                <a:pPr lvl="1"/>
                <a:r>
                  <a:rPr lang="en-US" sz="1600" dirty="0" err="1">
                    <a:latin typeface="Century Gothic" panose="020B0502020202020204" pitchFamily="34" charset="0"/>
                  </a:rPr>
                  <a:t>openSesame</a:t>
                </a:r>
                <a:r>
                  <a:rPr lang="en-US" sz="1600" dirty="0">
                    <a:latin typeface="Century Gothic" panose="020B0502020202020204" pitchFamily="34" charset="0"/>
                  </a:rPr>
                  <a:t> – one function to rule them all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01888A8-73BF-0062-74FA-3B55934A7D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76375"/>
                <a:ext cx="10515600" cy="3576577"/>
              </a:xfrm>
              <a:blipFill>
                <a:blip r:embed="rId3"/>
                <a:stretch>
                  <a:fillRect l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02CEE22A-4BF0-F3A1-430C-8E1FC03B61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53154" y="3764663"/>
            <a:ext cx="367498" cy="367498"/>
          </a:xfrm>
          <a:prstGeom prst="rect">
            <a:avLst/>
          </a:prstGeom>
        </p:spPr>
      </p:pic>
      <p:pic>
        <p:nvPicPr>
          <p:cNvPr id="9" name="Graphic 8" descr="Badge Cross outline">
            <a:extLst>
              <a:ext uri="{FF2B5EF4-FFF2-40B4-BE49-F238E27FC236}">
                <a16:creationId xmlns:a16="http://schemas.microsoft.com/office/drawing/2014/main" id="{F80AA43E-C398-0C5F-0327-6069949BB2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13767" y="3996157"/>
            <a:ext cx="517970" cy="51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4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Beta Values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close-up of numbers&#10;&#10;Description automatically generated">
            <a:extLst>
              <a:ext uri="{FF2B5EF4-FFF2-40B4-BE49-F238E27FC236}">
                <a16:creationId xmlns:a16="http://schemas.microsoft.com/office/drawing/2014/main" id="{7F1102B1-916E-AD64-E4F0-DA940F24C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441" y="2085975"/>
            <a:ext cx="8257117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76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Why did I Choose Methylation?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1888A8-73BF-0062-74FA-3B55934A7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19803"/>
          </a:xfrm>
        </p:spPr>
        <p:txBody>
          <a:bodyPr anchor="ctr">
            <a:norm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Cancer is age-associated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DNAm is a cross-species aging biomarker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Predictive modeling of many different conditions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I have some experience in modeling and finding age-associated markers (</a:t>
            </a:r>
            <a:r>
              <a:rPr lang="en-US" sz="2000" b="1" dirty="0">
                <a:latin typeface="Century Gothic" panose="020B0502020202020204" pitchFamily="34" charset="0"/>
              </a:rPr>
              <a:t>SkeletAge</a:t>
            </a:r>
            <a:r>
              <a:rPr lang="en-US" sz="2000" dirty="0">
                <a:latin typeface="Century Gothic" panose="020B0502020202020204" pitchFamily="34" charset="0"/>
              </a:rPr>
              <a:t>)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No one else was working on it so it will add one more dimension to the EC study</a:t>
            </a:r>
          </a:p>
        </p:txBody>
      </p:sp>
    </p:spTree>
    <p:extLst>
      <p:ext uri="{BB962C8B-B14F-4D97-AF65-F5344CB8AC3E}">
        <p14:creationId xmlns:p14="http://schemas.microsoft.com/office/powerpoint/2010/main" val="3485946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SkeletAge: I Built it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67ACD-0A0B-A0ED-3660-F546E3D188A5}"/>
              </a:ext>
            </a:extLst>
          </p:cNvPr>
          <p:cNvSpPr txBox="1"/>
          <p:nvPr/>
        </p:nvSpPr>
        <p:spPr>
          <a:xfrm>
            <a:off x="0" y="6620198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Ali, M., Li, F., &amp; Katari, M. (2025). 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SkeletAge: Transcriptomics-based aging clock identifies 26 new targets in skeletal muscle aging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 Department of Biology, New York University.</a:t>
            </a:r>
          </a:p>
        </p:txBody>
      </p:sp>
      <p:pic>
        <p:nvPicPr>
          <p:cNvPr id="6" name="Picture 5" descr="A graph with colored dots&#10;&#10;Description automatically generated">
            <a:extLst>
              <a:ext uri="{FF2B5EF4-FFF2-40B4-BE49-F238E27FC236}">
                <a16:creationId xmlns:a16="http://schemas.microsoft.com/office/drawing/2014/main" id="{0C1E3F95-C64F-4597-E0DA-7B713EE3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58" y="1690688"/>
            <a:ext cx="8928484" cy="44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84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SkeletAge vs RNAAgeCalc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67ACD-0A0B-A0ED-3660-F546E3D188A5}"/>
              </a:ext>
            </a:extLst>
          </p:cNvPr>
          <p:cNvSpPr txBox="1"/>
          <p:nvPr/>
        </p:nvSpPr>
        <p:spPr>
          <a:xfrm>
            <a:off x="0" y="6620198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Ali, M., Li, F., &amp; Katari, M. (2025). 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SkeletAge: Transcriptomics-based aging clock identifies 26 new targets in skeletal muscle aging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 Department of Biology, New York University.</a:t>
            </a:r>
          </a:p>
        </p:txBody>
      </p:sp>
      <p:pic>
        <p:nvPicPr>
          <p:cNvPr id="9" name="Picture 8" descr="A graph with colored dots&#10;&#10;Description automatically generated">
            <a:extLst>
              <a:ext uri="{FF2B5EF4-FFF2-40B4-BE49-F238E27FC236}">
                <a16:creationId xmlns:a16="http://schemas.microsoft.com/office/drawing/2014/main" id="{A517B0F4-B3FD-080E-8D3F-E6E7AE3F5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1758" y="1690688"/>
            <a:ext cx="8928484" cy="446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60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SkeletAge Identified 26 Novel Targets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aph of different colored rectangles&#10;&#10;Description automatically generated">
            <a:extLst>
              <a:ext uri="{FF2B5EF4-FFF2-40B4-BE49-F238E27FC236}">
                <a16:creationId xmlns:a16="http://schemas.microsoft.com/office/drawing/2014/main" id="{193BDF73-808B-5D30-97FD-7A044BA46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5373" y="1690688"/>
            <a:ext cx="6361253" cy="47709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2BC5C4-D0ED-B3A0-E887-F15967C5564D}"/>
              </a:ext>
            </a:extLst>
          </p:cNvPr>
          <p:cNvSpPr txBox="1"/>
          <p:nvPr/>
        </p:nvSpPr>
        <p:spPr>
          <a:xfrm>
            <a:off x="0" y="6620198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Ali, M., Li, F., &amp; Katari, M. (Year). </a:t>
            </a:r>
            <a:r>
              <a:rPr lang="en-US" sz="800" b="0" i="1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SkeletAge: Transcriptomics-based aging clock identifies 26 new targets in skeletal muscle aging</a:t>
            </a:r>
            <a:r>
              <a:rPr lang="en-US" sz="800" b="0" i="0" u="none" strike="noStrike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. Department of Biology, New York University.</a:t>
            </a:r>
          </a:p>
        </p:txBody>
      </p:sp>
    </p:spTree>
    <p:extLst>
      <p:ext uri="{BB962C8B-B14F-4D97-AF65-F5344CB8AC3E}">
        <p14:creationId xmlns:p14="http://schemas.microsoft.com/office/powerpoint/2010/main" val="1145047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Goals for this Project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1888A8-73BF-0062-74FA-3B55934A7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119803"/>
          </a:xfrm>
        </p:spPr>
        <p:txBody>
          <a:bodyPr anchor="ctr">
            <a:normAutofit fontScale="85000" lnSpcReduction="20000"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Compiling accurate metadata (identified about 1,200 samples) – 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hardest part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Predict EC from Infinium HM450/850 – (450k – 850k CpGs, respectively)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Predict Future EC from Infinium HM450/850 (survival analysis)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Identify CpGs associated with EC prediction – functional analysis 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Create an </a:t>
            </a:r>
            <a:r>
              <a:rPr lang="en-US" sz="2000" b="1" dirty="0" err="1">
                <a:latin typeface="Century Gothic" panose="020B0502020202020204" pitchFamily="34" charset="0"/>
              </a:rPr>
              <a:t>EpiScore</a:t>
            </a:r>
            <a:endParaRPr lang="en-US" sz="2000" b="1" dirty="0">
              <a:latin typeface="Century Gothic" panose="020B0502020202020204" pitchFamily="34" charset="0"/>
            </a:endParaRP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Correlate with (single-cell)transcriptomics, proteomics, and genome organization (ATAC/Hi-C) –</a:t>
            </a:r>
            <a:r>
              <a:rPr lang="en-US" sz="2000" b="1" dirty="0">
                <a:latin typeface="Century Gothic" panose="020B0502020202020204" pitchFamily="34" charset="0"/>
              </a:rPr>
              <a:t>ambitious but would be interesting</a:t>
            </a:r>
            <a:br>
              <a:rPr lang="en-US" sz="2000" dirty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Look for cross-species applicability</a:t>
            </a:r>
          </a:p>
        </p:txBody>
      </p:sp>
    </p:spTree>
    <p:extLst>
      <p:ext uri="{BB962C8B-B14F-4D97-AF65-F5344CB8AC3E}">
        <p14:creationId xmlns:p14="http://schemas.microsoft.com/office/powerpoint/2010/main" val="137527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What’s an </a:t>
            </a:r>
            <a:r>
              <a:rPr lang="en-US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EpiScore</a:t>
            </a:r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?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1888A8-73BF-0062-74FA-3B55934A7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9407"/>
            <a:ext cx="10515600" cy="2939185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Century Gothic" panose="020B0502020202020204" pitchFamily="34" charset="0"/>
              </a:rPr>
              <a:t>The predicted level of </a:t>
            </a:r>
            <a:r>
              <a:rPr lang="en-US" sz="2000" i="1" u="sng" dirty="0">
                <a:latin typeface="Century Gothic" panose="020B0502020202020204" pitchFamily="34" charset="0"/>
              </a:rPr>
              <a:t>something</a:t>
            </a:r>
            <a:r>
              <a:rPr lang="en-US" sz="2000" dirty="0">
                <a:latin typeface="Century Gothic" panose="020B0502020202020204" pitchFamily="34" charset="0"/>
              </a:rPr>
              <a:t> based on DNAm.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Usually used for protein levels.</a:t>
            </a:r>
          </a:p>
          <a:p>
            <a:endParaRPr lang="en-US" sz="2000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Can </a:t>
            </a:r>
            <a:r>
              <a:rPr lang="en-US" sz="2000" i="1" dirty="0">
                <a:latin typeface="Century Gothic" panose="020B0502020202020204" pitchFamily="34" charset="0"/>
              </a:rPr>
              <a:t>technically</a:t>
            </a:r>
            <a:r>
              <a:rPr lang="en-US" sz="2000" dirty="0">
                <a:latin typeface="Century Gothic" panose="020B0502020202020204" pitchFamily="34" charset="0"/>
              </a:rPr>
              <a:t> be anything that’s predicted using DNAm. </a:t>
            </a:r>
          </a:p>
          <a:p>
            <a:endParaRPr lang="en-US" sz="2000" i="1" dirty="0">
              <a:latin typeface="Century Gothic" panose="020B0502020202020204" pitchFamily="34" charset="0"/>
            </a:endParaRPr>
          </a:p>
          <a:p>
            <a:r>
              <a:rPr lang="en-US" sz="2000" dirty="0">
                <a:latin typeface="Century Gothic" panose="020B0502020202020204" pitchFamily="34" charset="0"/>
              </a:rPr>
              <a:t>Patentable &amp; publishable – if there isn’t one already</a:t>
            </a:r>
          </a:p>
        </p:txBody>
      </p:sp>
      <p:pic>
        <p:nvPicPr>
          <p:cNvPr id="4098" name="Picture 2" descr="What Are 'Stonks'? History of GameStop-Linked Meme Explained - Business  Insider">
            <a:extLst>
              <a:ext uri="{FF2B5EF4-FFF2-40B4-BE49-F238E27FC236}">
                <a16:creationId xmlns:a16="http://schemas.microsoft.com/office/drawing/2014/main" id="{B97414C7-5F4D-41C5-D5C6-8E808813B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698" y="5065530"/>
            <a:ext cx="1712028" cy="12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toration] My take on a &quot;Not Stonks&quot; - .pdn available ! :  r/MemeRestoration">
            <a:extLst>
              <a:ext uri="{FF2B5EF4-FFF2-40B4-BE49-F238E27FC236}">
                <a16:creationId xmlns:a16="http://schemas.microsoft.com/office/drawing/2014/main" id="{D9C2871D-512C-A145-1D8A-1B99097B89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47" y="5065530"/>
            <a:ext cx="2051706" cy="128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672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Types of Genomic Methylation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1888A8-73BF-0062-74FA-3B55934A7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7242" y="5177478"/>
            <a:ext cx="5527876" cy="5356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>
                <a:latin typeface="Century Gothic" panose="020B0502020202020204" pitchFamily="34" charset="0"/>
              </a:rPr>
              <a:t>Histone methylation (</a:t>
            </a:r>
            <a:r>
              <a:rPr lang="en-US" sz="1800" dirty="0" err="1">
                <a:latin typeface="Century Gothic" panose="020B0502020202020204" pitchFamily="34" charset="0"/>
              </a:rPr>
              <a:t>ChIP</a:t>
            </a:r>
            <a:r>
              <a:rPr lang="en-US" sz="1800" dirty="0">
                <a:latin typeface="Century Gothic" panose="020B0502020202020204" pitchFamily="34" charset="0"/>
              </a:rPr>
              <a:t>-seq)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5FF508-57C4-5C3A-2A2B-2FF352E9F52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/>
          <a:srcRect t="27826" b="24679"/>
          <a:stretch/>
        </p:blipFill>
        <p:spPr>
          <a:xfrm>
            <a:off x="1543323" y="2227250"/>
            <a:ext cx="8873859" cy="295022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BAB6AF4-C115-7CE1-F114-12339770F4BF}"/>
              </a:ext>
            </a:extLst>
          </p:cNvPr>
          <p:cNvSpPr txBox="1">
            <a:spLocks/>
          </p:cNvSpPr>
          <p:nvPr/>
        </p:nvSpPr>
        <p:spPr>
          <a:xfrm>
            <a:off x="6165443" y="5177478"/>
            <a:ext cx="5527876" cy="53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Century Gothic" panose="020B0502020202020204" pitchFamily="34" charset="0"/>
              </a:rPr>
              <a:t>CpG/DNA methylation (Illumina Arrays)</a:t>
            </a:r>
          </a:p>
        </p:txBody>
      </p:sp>
    </p:spTree>
    <p:extLst>
      <p:ext uri="{BB962C8B-B14F-4D97-AF65-F5344CB8AC3E}">
        <p14:creationId xmlns:p14="http://schemas.microsoft.com/office/powerpoint/2010/main" val="2563979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Diabetes HR using Protein </a:t>
            </a:r>
            <a:r>
              <a:rPr lang="en-US" b="1" dirty="0" err="1">
                <a:solidFill>
                  <a:srgbClr val="5C0E8C"/>
                </a:solidFill>
                <a:latin typeface="Century Gothic" panose="020B0502020202020204" pitchFamily="34" charset="0"/>
              </a:rPr>
              <a:t>EpiScores</a:t>
            </a:r>
            <a:endParaRPr lang="en-US" b="1" dirty="0">
              <a:solidFill>
                <a:srgbClr val="5C0E8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rrection: Epigenetic scores for the circulating proteome as tools for  disease prediction | eLife">
            <a:extLst>
              <a:ext uri="{FF2B5EF4-FFF2-40B4-BE49-F238E27FC236}">
                <a16:creationId xmlns:a16="http://schemas.microsoft.com/office/drawing/2014/main" id="{D83446D1-7A7C-9C69-E235-3925E6334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258" y="1690688"/>
            <a:ext cx="6247484" cy="457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4DCBA-B3F9-45BF-B1DD-3F28701110B4}"/>
              </a:ext>
            </a:extLst>
          </p:cNvPr>
          <p:cNvSpPr txBox="1"/>
          <p:nvPr/>
        </p:nvSpPr>
        <p:spPr>
          <a:xfrm>
            <a:off x="0" y="6562323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Gadd, D. A., Hillary, R. F., McCartney, D. L., 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Zaghlool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S. B., Stevenson, A. J., Cheng, Y., Fawns-Ritchie, C., 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Nangle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C., Campbell, A., 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Flaig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R., Harris, S. E., Walker, R. M., Shi, L., Tucker-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Drob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E. M., 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Gieger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C., Peters, A., 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Waldenberger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M., 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Graumann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J., McRae, A. F., Deary, I. J., … 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Marioni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R. E. (2023). Correction: Epigenetic scores for the circulating proteome as tools for disease prediction. </a:t>
            </a:r>
            <a:r>
              <a:rPr lang="en-US" sz="800" b="0" i="1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eLife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 </a:t>
            </a:r>
            <a:r>
              <a:rPr lang="en-US" sz="800" b="0" i="1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12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 e94481. https://</a:t>
            </a:r>
            <a:r>
              <a:rPr lang="en-US" sz="800" b="0" i="0" dirty="0" err="1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doi.org</a:t>
            </a:r>
            <a:r>
              <a:rPr lang="en-US" sz="800" b="0" i="0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/10.7554/eLife.94481</a:t>
            </a:r>
            <a:endParaRPr lang="en-US" sz="800" b="0" i="0" u="none" strike="noStrike" dirty="0">
              <a:solidFill>
                <a:srgbClr val="000000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947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BC6B8-8946-3173-37C0-18C9B8F50C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Thanks for Listening!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23E09-8D8E-59F3-AB3A-D46D2F4EC1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Happy to answer any questions :)</a:t>
            </a:r>
          </a:p>
        </p:txBody>
      </p:sp>
      <p:pic>
        <p:nvPicPr>
          <p:cNvPr id="6148" name="Picture 4" descr="Sad_Cat_Thumbs_Up - Discord Emoji">
            <a:extLst>
              <a:ext uri="{FF2B5EF4-FFF2-40B4-BE49-F238E27FC236}">
                <a16:creationId xmlns:a16="http://schemas.microsoft.com/office/drawing/2014/main" id="{BBA4DEA0-FB50-39A5-A767-A57C6D325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5270482"/>
            <a:ext cx="1682187" cy="1587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3871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Function of DNAm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E9BEACB-874B-1916-7348-1A6615478657}"/>
              </a:ext>
            </a:extLst>
          </p:cNvPr>
          <p:cNvSpPr txBox="1"/>
          <p:nvPr/>
        </p:nvSpPr>
        <p:spPr>
          <a:xfrm>
            <a:off x="1956122" y="13426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30" name="Picture 6" descr="The Role of Methylation in Gene Expression | Learn Science at Scitable">
            <a:extLst>
              <a:ext uri="{FF2B5EF4-FFF2-40B4-BE49-F238E27FC236}">
                <a16:creationId xmlns:a16="http://schemas.microsoft.com/office/drawing/2014/main" id="{F73C0FEE-EA44-6A7F-40FC-E1750327C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637" y="1711995"/>
            <a:ext cx="7578725" cy="38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49B51F-223A-A414-5C34-0AF992CF35AF}"/>
              </a:ext>
            </a:extLst>
          </p:cNvPr>
          <p:cNvSpPr txBox="1"/>
          <p:nvPr/>
        </p:nvSpPr>
        <p:spPr>
          <a:xfrm>
            <a:off x="291296" y="6620198"/>
            <a:ext cx="116094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62225" algn="l"/>
              </a:tabLst>
            </a:pPr>
            <a:r>
              <a:rPr lang="en-US" sz="800" b="0" i="0" u="none" strike="noStrike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Robertson K. D. (2005). DNA methylation and human disease. </a:t>
            </a:r>
            <a:r>
              <a:rPr lang="en-US" sz="800" b="0" i="1" u="none" strike="noStrike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Nature reviews. Genetics</a:t>
            </a:r>
            <a:r>
              <a:rPr lang="en-US" sz="800" b="0" i="0" u="none" strike="noStrike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, </a:t>
            </a:r>
            <a:r>
              <a:rPr lang="en-US" sz="800" b="0" i="1" u="none" strike="noStrike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6</a:t>
            </a:r>
            <a:r>
              <a:rPr lang="en-US" sz="800" b="0" i="0" u="none" strike="noStrike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(8), 597–610. </a:t>
            </a:r>
            <a:r>
              <a:rPr lang="en-US" sz="800" b="0" i="0" u="none" strike="noStrike" dirty="0">
                <a:solidFill>
                  <a:srgbClr val="212121"/>
                </a:solidFill>
                <a:effectLst/>
                <a:latin typeface="Century Gothic" panose="020B0502020202020204" pitchFamily="34" charset="0"/>
                <a:hlinkClick r:id="rId4"/>
              </a:rPr>
              <a:t>https://doi.org/10.1038/nrg1655</a:t>
            </a:r>
            <a:r>
              <a:rPr lang="en-US" sz="800" b="0" i="0" u="none" strike="noStrike" dirty="0">
                <a:solidFill>
                  <a:srgbClr val="212121"/>
                </a:solidFill>
                <a:effectLst/>
                <a:latin typeface="Century Gothic" panose="020B0502020202020204" pitchFamily="34" charset="0"/>
              </a:rPr>
              <a:t> </a:t>
            </a:r>
            <a:endParaRPr lang="en-US" sz="800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235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DNAm-based Biomarkers of Aging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67ACD-0A0B-A0ED-3660-F546E3D188A5}"/>
              </a:ext>
            </a:extLst>
          </p:cNvPr>
          <p:cNvSpPr txBox="1"/>
          <p:nvPr/>
        </p:nvSpPr>
        <p:spPr>
          <a:xfrm>
            <a:off x="291296" y="6620198"/>
            <a:ext cx="116094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62225" algn="l"/>
              </a:tabLst>
            </a:pPr>
            <a:r>
              <a:rPr lang="en-US" sz="800" dirty="0">
                <a:effectLst/>
                <a:latin typeface="Century Gothic" panose="020B0502020202020204" pitchFamily="34" charset="0"/>
              </a:rPr>
              <a:t>Li </a:t>
            </a:r>
            <a:r>
              <a:rPr lang="en-US" sz="800" dirty="0" err="1">
                <a:effectLst/>
                <a:latin typeface="Century Gothic" panose="020B0502020202020204" pitchFamily="34" charset="0"/>
              </a:rPr>
              <a:t>Piani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, L., Vigano', P., &amp; </a:t>
            </a:r>
            <a:r>
              <a:rPr lang="en-US" sz="800" dirty="0" err="1">
                <a:effectLst/>
                <a:latin typeface="Century Gothic" panose="020B0502020202020204" pitchFamily="34" charset="0"/>
              </a:rPr>
              <a:t>Somigliana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, E. (2023). Epigenetic clocks and female fertility timeline: A new approach to an old issue?. </a:t>
            </a:r>
            <a:r>
              <a:rPr lang="en-US" sz="800" i="1" dirty="0">
                <a:effectLst/>
                <a:latin typeface="Century Gothic" panose="020B0502020202020204" pitchFamily="34" charset="0"/>
              </a:rPr>
              <a:t>Frontiers in cell and developmental biology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, 11, 1121231. https://</a:t>
            </a:r>
            <a:r>
              <a:rPr lang="en-US" sz="800" dirty="0" err="1">
                <a:effectLst/>
                <a:latin typeface="Century Gothic" panose="020B0502020202020204" pitchFamily="34" charset="0"/>
              </a:rPr>
              <a:t>doi.org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/10.3389/fcell.2023.1121231</a:t>
            </a:r>
          </a:p>
        </p:txBody>
      </p:sp>
      <p:pic>
        <p:nvPicPr>
          <p:cNvPr id="4098" name="Picture 2" descr="Frontiers | Epigenetic clocks and female fertility timeline: A new approach  to an old issue?">
            <a:extLst>
              <a:ext uri="{FF2B5EF4-FFF2-40B4-BE49-F238E27FC236}">
                <a16:creationId xmlns:a16="http://schemas.microsoft.com/office/drawing/2014/main" id="{3EA6452F-7C89-8005-2B21-9A0BC753C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472" y="1690688"/>
            <a:ext cx="6497056" cy="4481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C83D0B-CA9A-B61C-58AF-663FE0B625E3}"/>
              </a:ext>
            </a:extLst>
          </p:cNvPr>
          <p:cNvSpPr txBox="1"/>
          <p:nvPr/>
        </p:nvSpPr>
        <p:spPr>
          <a:xfrm>
            <a:off x="8040358" y="1529105"/>
            <a:ext cx="15392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Stigler’s Law?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6D2367A-EABF-7C29-6268-0A9DC2BA559C}"/>
              </a:ext>
            </a:extLst>
          </p:cNvPr>
          <p:cNvSpPr/>
          <p:nvPr/>
        </p:nvSpPr>
        <p:spPr>
          <a:xfrm>
            <a:off x="6504972" y="1481559"/>
            <a:ext cx="1701478" cy="1701479"/>
          </a:xfrm>
          <a:prstGeom prst="arc">
            <a:avLst>
              <a:gd name="adj1" fmla="val 13686583"/>
              <a:gd name="adj2" fmla="val 0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15CB09-C305-6F23-A97E-6007988CC2F8}"/>
              </a:ext>
            </a:extLst>
          </p:cNvPr>
          <p:cNvSpPr txBox="1"/>
          <p:nvPr/>
        </p:nvSpPr>
        <p:spPr>
          <a:xfrm>
            <a:off x="9367577" y="2138755"/>
            <a:ext cx="287479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Predicts chronological age</a:t>
            </a:r>
          </a:p>
          <a:p>
            <a:endParaRPr lang="en-US" sz="1500" b="1" dirty="0">
              <a:solidFill>
                <a:schemeClr val="accent3">
                  <a:lumMod val="75000"/>
                </a:schemeClr>
              </a:solidFill>
              <a:latin typeface="Century Gothic" panose="020B0502020202020204" pitchFamily="34" charset="0"/>
            </a:endParaRPr>
          </a:p>
          <a:p>
            <a:r>
              <a:rPr lang="en-US" sz="15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(1</a:t>
            </a:r>
            <a:r>
              <a:rPr lang="en-US" sz="1500" b="1" baseline="300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st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 Gen Clocks)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4C516C-B73B-BFF5-7FBC-C024BE1CA765}"/>
              </a:ext>
            </a:extLst>
          </p:cNvPr>
          <p:cNvSpPr txBox="1"/>
          <p:nvPr/>
        </p:nvSpPr>
        <p:spPr>
          <a:xfrm>
            <a:off x="1126170" y="5476175"/>
            <a:ext cx="23578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Predicts biological age (2</a:t>
            </a:r>
            <a:r>
              <a:rPr lang="en-US" sz="1500" b="1" baseline="300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nd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 Gen Clock)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C1F9F6-12B6-FCFD-C1A1-EEF8CE5289C3}"/>
              </a:ext>
            </a:extLst>
          </p:cNvPr>
          <p:cNvSpPr txBox="1"/>
          <p:nvPr/>
        </p:nvSpPr>
        <p:spPr>
          <a:xfrm>
            <a:off x="696510" y="3903853"/>
            <a:ext cx="2150962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Predicts mortality (2</a:t>
            </a:r>
            <a:r>
              <a:rPr lang="en-US" sz="1500" b="1" baseline="300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nd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 Gen Clock)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89A001-1066-DA03-8D72-946F2776B4B8}"/>
              </a:ext>
            </a:extLst>
          </p:cNvPr>
          <p:cNvSpPr txBox="1"/>
          <p:nvPr/>
        </p:nvSpPr>
        <p:spPr>
          <a:xfrm>
            <a:off x="537142" y="2527197"/>
            <a:ext cx="235781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Predicts pace of aging (3</a:t>
            </a:r>
            <a:r>
              <a:rPr lang="en-US" sz="1500" b="1" baseline="30000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rd</a:t>
            </a:r>
            <a:r>
              <a:rPr lang="en-US" sz="1500" b="1" dirty="0">
                <a:solidFill>
                  <a:schemeClr val="accent3">
                    <a:lumMod val="75000"/>
                  </a:schemeClr>
                </a:solidFill>
                <a:latin typeface="Century Gothic" panose="020B0502020202020204" pitchFamily="34" charset="0"/>
              </a:rPr>
              <a:t> Gen Clock)</a:t>
            </a:r>
          </a:p>
        </p:txBody>
      </p:sp>
    </p:spTree>
    <p:extLst>
      <p:ext uri="{BB962C8B-B14F-4D97-AF65-F5344CB8AC3E}">
        <p14:creationId xmlns:p14="http://schemas.microsoft.com/office/powerpoint/2010/main" val="101428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DNAm-based Biomarkers of Aging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67ACD-0A0B-A0ED-3660-F546E3D188A5}"/>
              </a:ext>
            </a:extLst>
          </p:cNvPr>
          <p:cNvSpPr txBox="1"/>
          <p:nvPr/>
        </p:nvSpPr>
        <p:spPr>
          <a:xfrm>
            <a:off x="0" y="6620198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62225" algn="l"/>
              </a:tabLst>
            </a:pPr>
            <a:r>
              <a:rPr lang="en-US" sz="800" dirty="0">
                <a:effectLst/>
                <a:latin typeface="Century Gothic" panose="020B0502020202020204" pitchFamily="34" charset="0"/>
              </a:rPr>
              <a:t>Horvath, S., &amp; Raj, K. (2018). DNA methylation-based biomarkers and the epigenetic clock theory of ageing. </a:t>
            </a:r>
            <a:r>
              <a:rPr lang="en-US" sz="800" i="1" dirty="0">
                <a:effectLst/>
                <a:latin typeface="Century Gothic" panose="020B0502020202020204" pitchFamily="34" charset="0"/>
              </a:rPr>
              <a:t>Nature reviews. Genetics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, 19(6), 371–384. https://</a:t>
            </a:r>
            <a:r>
              <a:rPr lang="en-US" sz="800" dirty="0" err="1">
                <a:effectLst/>
                <a:latin typeface="Century Gothic" panose="020B0502020202020204" pitchFamily="34" charset="0"/>
              </a:rPr>
              <a:t>doi.org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/10.1038/s41576-018-0004-3</a:t>
            </a:r>
          </a:p>
        </p:txBody>
      </p:sp>
      <p:pic>
        <p:nvPicPr>
          <p:cNvPr id="6146" name="Picture 2" descr="DNA methylation-based biomarkers and the epigenetic clock theory of ageing  | Nature Reviews Genetics">
            <a:extLst>
              <a:ext uri="{FF2B5EF4-FFF2-40B4-BE49-F238E27FC236}">
                <a16:creationId xmlns:a16="http://schemas.microsoft.com/office/drawing/2014/main" id="{18066662-D864-F852-A348-D34E8F616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154" y="1690688"/>
            <a:ext cx="6285692" cy="4750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appy Cat Happy Happy Cat Sticker - Happy cat Happy happy cat Happy happy  happy cat - Discover &amp; Share GIFs">
            <a:extLst>
              <a:ext uri="{FF2B5EF4-FFF2-40B4-BE49-F238E27FC236}">
                <a16:creationId xmlns:a16="http://schemas.microsoft.com/office/drawing/2014/main" id="{54A21DA9-66AB-39DF-CE3F-460F835312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1689" y="3605836"/>
            <a:ext cx="1325563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Banana Crying Cat Sticker - Banana crying cat - Discover &amp; Share GIFs">
            <a:extLst>
              <a:ext uri="{FF2B5EF4-FFF2-40B4-BE49-F238E27FC236}">
                <a16:creationId xmlns:a16="http://schemas.microsoft.com/office/drawing/2014/main" id="{30AC9158-C6FE-A640-1F5E-B155F3B31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16" y="1968309"/>
            <a:ext cx="1458089" cy="145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DE0629-C9F0-C3AD-5564-DAC8B7C9CA72}"/>
              </a:ext>
            </a:extLst>
          </p:cNvPr>
          <p:cNvSpPr txBox="1"/>
          <p:nvPr/>
        </p:nvSpPr>
        <p:spPr>
          <a:xfrm>
            <a:off x="2673752" y="694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26F30-A0E8-7128-0433-5CAD838ED824}"/>
              </a:ext>
            </a:extLst>
          </p:cNvPr>
          <p:cNvSpPr txBox="1"/>
          <p:nvPr/>
        </p:nvSpPr>
        <p:spPr>
          <a:xfrm>
            <a:off x="2673752" y="694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5BB97-D18D-2764-C08F-4076911ACF8F}"/>
              </a:ext>
            </a:extLst>
          </p:cNvPr>
          <p:cNvSpPr txBox="1"/>
          <p:nvPr/>
        </p:nvSpPr>
        <p:spPr>
          <a:xfrm>
            <a:off x="2673752" y="694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07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DNAm-based Biomarkers of Aging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67ACD-0A0B-A0ED-3660-F546E3D188A5}"/>
              </a:ext>
            </a:extLst>
          </p:cNvPr>
          <p:cNvSpPr txBox="1"/>
          <p:nvPr/>
        </p:nvSpPr>
        <p:spPr>
          <a:xfrm>
            <a:off x="0" y="6620198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62225" algn="l"/>
              </a:tabLst>
            </a:pPr>
            <a:r>
              <a:rPr lang="en-US" sz="800" dirty="0">
                <a:effectLst/>
                <a:latin typeface="Century Gothic" panose="020B0502020202020204" pitchFamily="34" charset="0"/>
              </a:rPr>
              <a:t>Horvath, S., &amp; Raj, K. (2018). DNA methylation-based biomarkers and the epigenetic clock theory of ageing. </a:t>
            </a:r>
            <a:r>
              <a:rPr lang="en-US" sz="800" i="1" dirty="0">
                <a:effectLst/>
                <a:latin typeface="Century Gothic" panose="020B0502020202020204" pitchFamily="34" charset="0"/>
              </a:rPr>
              <a:t>Nature reviews. Genetics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, 19(6), 371–384. https://</a:t>
            </a:r>
            <a:r>
              <a:rPr lang="en-US" sz="800" dirty="0" err="1">
                <a:effectLst/>
                <a:latin typeface="Century Gothic" panose="020B0502020202020204" pitchFamily="34" charset="0"/>
              </a:rPr>
              <a:t>doi.org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/10.1038/s41576-018-0004-3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E0629-C9F0-C3AD-5564-DAC8B7C9CA72}"/>
              </a:ext>
            </a:extLst>
          </p:cNvPr>
          <p:cNvSpPr txBox="1"/>
          <p:nvPr/>
        </p:nvSpPr>
        <p:spPr>
          <a:xfrm>
            <a:off x="2673752" y="694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26F30-A0E8-7128-0433-5CAD838ED824}"/>
              </a:ext>
            </a:extLst>
          </p:cNvPr>
          <p:cNvSpPr txBox="1"/>
          <p:nvPr/>
        </p:nvSpPr>
        <p:spPr>
          <a:xfrm>
            <a:off x="2673752" y="694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25BB97-D18D-2764-C08F-4076911ACF8F}"/>
              </a:ext>
            </a:extLst>
          </p:cNvPr>
          <p:cNvSpPr txBox="1"/>
          <p:nvPr/>
        </p:nvSpPr>
        <p:spPr>
          <a:xfrm>
            <a:off x="2673752" y="6944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076" name="Picture 4" descr="Fig. 3">
            <a:extLst>
              <a:ext uri="{FF2B5EF4-FFF2-40B4-BE49-F238E27FC236}">
                <a16:creationId xmlns:a16="http://schemas.microsoft.com/office/drawing/2014/main" id="{610CBC3D-4166-F728-34D2-566CDA63E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845" y="1528697"/>
            <a:ext cx="4726310" cy="496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146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Long-term Impact of Lifestyle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67ACD-0A0B-A0ED-3660-F546E3D188A5}"/>
              </a:ext>
            </a:extLst>
          </p:cNvPr>
          <p:cNvSpPr txBox="1"/>
          <p:nvPr/>
        </p:nvSpPr>
        <p:spPr>
          <a:xfrm>
            <a:off x="0" y="6620198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62225" algn="l"/>
              </a:tabLst>
            </a:pPr>
            <a:r>
              <a:rPr lang="en-US" sz="800" dirty="0" err="1">
                <a:effectLst/>
                <a:latin typeface="Century Gothic" panose="020B0502020202020204" pitchFamily="34" charset="0"/>
              </a:rPr>
              <a:t>Aurich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, S., Müller, L., Kovacs, P., &amp; Keller, M. (2023). Implication of DNA methylation during lifestyle mediated weight loss. </a:t>
            </a:r>
            <a:r>
              <a:rPr lang="en-US" sz="800" i="1" dirty="0">
                <a:effectLst/>
                <a:latin typeface="Century Gothic" panose="020B0502020202020204" pitchFamily="34" charset="0"/>
              </a:rPr>
              <a:t>Frontiers in endocrinology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, 14, 1181002. https://</a:t>
            </a:r>
            <a:r>
              <a:rPr lang="en-US" sz="800" dirty="0" err="1">
                <a:effectLst/>
                <a:latin typeface="Century Gothic" panose="020B0502020202020204" pitchFamily="34" charset="0"/>
              </a:rPr>
              <a:t>doi.org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/10.3389/fendo.2023.1181002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1C9D86-E859-41BC-9CC6-85269DCFE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921" y="1457209"/>
            <a:ext cx="7368158" cy="503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38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Importance of DNAm Biomarkers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NA methylation biomarkers are used in many clinical applications. For... |  Download Scientific Diagram">
            <a:extLst>
              <a:ext uri="{FF2B5EF4-FFF2-40B4-BE49-F238E27FC236}">
                <a16:creationId xmlns:a16="http://schemas.microsoft.com/office/drawing/2014/main" id="{D44EC431-405E-1FA8-9EF5-8568393DD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275" y="1419084"/>
            <a:ext cx="4997450" cy="5073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A67ACD-0A0B-A0ED-3660-F546E3D188A5}"/>
              </a:ext>
            </a:extLst>
          </p:cNvPr>
          <p:cNvSpPr txBox="1"/>
          <p:nvPr/>
        </p:nvSpPr>
        <p:spPr>
          <a:xfrm>
            <a:off x="291296" y="6620198"/>
            <a:ext cx="1160940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tabLst>
                <a:tab pos="2562225" algn="l"/>
              </a:tabLst>
            </a:pPr>
            <a:r>
              <a:rPr lang="en-US" sz="800" dirty="0" err="1">
                <a:effectLst/>
                <a:latin typeface="Century Gothic" panose="020B0502020202020204" pitchFamily="34" charset="0"/>
              </a:rPr>
              <a:t>Decock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, A. (2016). </a:t>
            </a:r>
            <a:r>
              <a:rPr lang="en-US" sz="800" i="1" dirty="0">
                <a:effectLst/>
                <a:latin typeface="Century Gothic" panose="020B0502020202020204" pitchFamily="34" charset="0"/>
              </a:rPr>
              <a:t>Exploring the neuroblastoma DNA methylome: from biology to biomarker</a:t>
            </a:r>
            <a:r>
              <a:rPr lang="en-US" sz="800" dirty="0">
                <a:effectLst/>
                <a:latin typeface="Century Gothic" panose="020B0502020202020204" pitchFamily="34" charset="0"/>
              </a:rPr>
              <a:t>. Ghent University. Faculty of Medicine and Health Sciences, Ghent, Belgium.</a:t>
            </a:r>
          </a:p>
        </p:txBody>
      </p:sp>
    </p:spTree>
    <p:extLst>
      <p:ext uri="{BB962C8B-B14F-4D97-AF65-F5344CB8AC3E}">
        <p14:creationId xmlns:p14="http://schemas.microsoft.com/office/powerpoint/2010/main" val="1041512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71EA4-FA13-F7F4-9566-0E7D8F35A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5C0E8C"/>
                </a:solidFill>
                <a:latin typeface="Century Gothic" panose="020B0502020202020204" pitchFamily="34" charset="0"/>
              </a:rPr>
              <a:t>Impact of DNAm Biomarkers</a:t>
            </a:r>
          </a:p>
        </p:txBody>
      </p:sp>
      <p:pic>
        <p:nvPicPr>
          <p:cNvPr id="5" name="Picture 4" descr="Amazon.com: NYU Logo (Horizontal) - Vinyl - 7 Inches (Color: Purple) Decal  Laptop Tablet Skateboard Car Stickers : Electronics">
            <a:extLst>
              <a:ext uri="{FF2B5EF4-FFF2-40B4-BE49-F238E27FC236}">
                <a16:creationId xmlns:a16="http://schemas.microsoft.com/office/drawing/2014/main" id="{64DCFFCC-627D-5AB2-E0D1-271EA8EFE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647" y="6196528"/>
            <a:ext cx="801106" cy="2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07B039-8CC3-C427-786E-7798EB294BB4}"/>
              </a:ext>
            </a:extLst>
          </p:cNvPr>
          <p:cNvSpPr txBox="1"/>
          <p:nvPr/>
        </p:nvSpPr>
        <p:spPr>
          <a:xfrm>
            <a:off x="838200" y="1690688"/>
            <a:ext cx="1051559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Future-diagnosis (up-to 9 years for EC)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Prognosis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Prevention – lifestyle changes, cancer vaccines, and more.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Treatment – inform better treatment options </a:t>
            </a:r>
            <a:br>
              <a:rPr lang="en-US" sz="2000" dirty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CpGs used for prediction may </a:t>
            </a:r>
            <a:r>
              <a:rPr lang="en-US" sz="2000" b="1" dirty="0">
                <a:solidFill>
                  <a:srgbClr val="FF0000"/>
                </a:solidFill>
                <a:latin typeface="Century Gothic" panose="020B0502020202020204" pitchFamily="34" charset="0"/>
              </a:rPr>
              <a:t>NOT </a:t>
            </a:r>
            <a:r>
              <a:rPr lang="en-US" sz="2000" dirty="0">
                <a:latin typeface="Century Gothic" panose="020B0502020202020204" pitchFamily="34" charset="0"/>
              </a:rPr>
              <a:t>be mechanistically involved in cancer. </a:t>
            </a:r>
            <a:br>
              <a:rPr lang="en-US" sz="2000" dirty="0">
                <a:latin typeface="Century Gothic" panose="020B0502020202020204" pitchFamily="34" charset="0"/>
              </a:rPr>
            </a:br>
            <a:endParaRPr lang="en-US" sz="2000" dirty="0">
              <a:latin typeface="Century Gothic" panose="020B0502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latin typeface="Century Gothic" panose="020B0502020202020204" pitchFamily="34" charset="0"/>
              </a:rPr>
              <a:t>Clarification</a:t>
            </a:r>
            <a:r>
              <a:rPr lang="en-US" sz="2000" dirty="0">
                <a:latin typeface="Century Gothic" panose="020B0502020202020204" pitchFamily="34" charset="0"/>
              </a:rPr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CpG methylation </a:t>
            </a:r>
            <a:r>
              <a:rPr lang="en-US" sz="2000" b="1" dirty="0">
                <a:latin typeface="Century Gothic" panose="020B0502020202020204" pitchFamily="34" charset="0"/>
              </a:rPr>
              <a:t>is</a:t>
            </a:r>
            <a:r>
              <a:rPr lang="en-US" sz="2000" dirty="0">
                <a:latin typeface="Century Gothic" panose="020B0502020202020204" pitchFamily="34" charset="0"/>
              </a:rPr>
              <a:t> involved in cancer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Century Gothic" panose="020B0502020202020204" pitchFamily="34" charset="0"/>
              </a:rPr>
              <a:t>CpGs </a:t>
            </a:r>
            <a:r>
              <a:rPr lang="en-US" sz="2000" b="1" dirty="0">
                <a:latin typeface="Century Gothic" panose="020B0502020202020204" pitchFamily="34" charset="0"/>
              </a:rPr>
              <a:t>used for prediction </a:t>
            </a:r>
            <a:r>
              <a:rPr lang="en-US" sz="2000" dirty="0">
                <a:latin typeface="Century Gothic" panose="020B0502020202020204" pitchFamily="34" charset="0"/>
              </a:rPr>
              <a:t>may</a:t>
            </a:r>
            <a:r>
              <a:rPr lang="en-US" sz="2000" b="1" dirty="0">
                <a:latin typeface="Century Gothic" panose="020B0502020202020204" pitchFamily="34" charset="0"/>
              </a:rPr>
              <a:t> NOT </a:t>
            </a:r>
            <a:r>
              <a:rPr lang="en-US" sz="2000" dirty="0">
                <a:latin typeface="Century Gothic" panose="020B0502020202020204" pitchFamily="34" charset="0"/>
              </a:rPr>
              <a:t>(selected using </a:t>
            </a:r>
            <a:r>
              <a:rPr lang="en-US" sz="2000" i="1" dirty="0">
                <a:latin typeface="Century Gothic" panose="020B0502020202020204" pitchFamily="34" charset="0"/>
              </a:rPr>
              <a:t>L</a:t>
            </a:r>
            <a:r>
              <a:rPr lang="en-US" sz="2000" i="1" baseline="-25000" dirty="0">
                <a:latin typeface="Century Gothic" panose="020B0502020202020204" pitchFamily="34" charset="0"/>
              </a:rPr>
              <a:t>1</a:t>
            </a:r>
            <a:r>
              <a:rPr lang="en-US" sz="2000" dirty="0">
                <a:latin typeface="Century Gothic" panose="020B0502020202020204" pitchFamily="34" charset="0"/>
              </a:rPr>
              <a:t> penalty) have mechanistic relevance</a:t>
            </a:r>
            <a:endParaRPr lang="en-US" sz="2000" b="1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999260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47b85eb2ec08b21fbc08f52"/>
  <p:tag name="BIOJSON" val="{&quot;id&quot;:&quot;c417ddc8-4718-4dd5-b00b-f3238e192a47&quot;,&quot;objects&quot;:{&quot;c417ddc8-4718-4dd5-b00b-f3238e192a47&quot;:{&quot;id&quot;:&quot;c417ddc8-4718-4dd5-b00b-f3238e192a47&quot;,&quot;type&quot;:&quot;FIGURE_OBJECT&quot;,&quot;document&quot;:{&quot;type&quot;:&quot;DOCUMENT_GROUP&quot;,&quot;canvasType&quot;:&quot;FIGURE&quot;,&quot;units&quot;:&quot;in&quot;}},&quot;88073355-56dd-4553-a54c-3f74372adf71&quot;:{&quot;id&quot;:&quot;88073355-56dd-4553-a54c-3f74372adf71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parentId&quot;:&quot;c417ddc8-4718-4dd5-b00b-f3238e192a47&quot;,&quot;type&quot;:&quot;FRAME&quot;,&quot;order&quot;:&quot;5&quot;}},&quot;8b10096d-2c26-4db1-bbff-42ea62c5930d&quot;:{&quot;id&quot;:&quot;8b10096d-2c26-4db1-bbff-42ea62c5930d&quot;,&quot;type&quot;:&quot;FIGURE_OBJECT&quot;,&quot;document&quot;:{&quot;type&quot;:&quot;FIGURE&quot;,&quot;canvasType&quot;:&quot;FIGURE&quot;,&quot;units&quot;:&quot;in&quot;},&quot;parent&quot;:{&quot;parentId&quot;:&quot;c417ddc8-4718-4dd5-b00b-f3238e192a47&quot;,&quot;type&quot;:&quot;DOCUMENT&quot;,&quot;order&quot;:&quot;5&quot;}},&quot;0c25493d-bdb1-407f-b053-2e0b183c82ef&quot;:{&quot;id&quot;:&quot;0c25493d-bdb1-407f-b053-2e0b183c82ef&quot;,&quot;type&quot;:&quot;FIGURE_OBJECT&quot;,&quot;relativeTransform&quot;:{&quot;translate&quot;:{&quot;x&quot;:0,&quot;y&quot;:0},&quot;rotate&quot;:0,&quot;skewX&quot;:0,&quot;scale&quot;:{&quot;x&quot;:1,&quot;y&quot;:1}},&quot;path&quot;:{&quot;type&quot;:&quot;RECT&quot;,&quot;size&quot;:{&quot;x&quot;:960,&quot;y&quot;:672}},&quot;pathStyles&quot;:[{&quot;type&quot;:&quot;FILL&quot;,&quot;fillStyle&quot;:&quot;rgba(0,0,0,0)&quot;}],&quot;parent&quot;:{&quot;type&quot;:&quot;FRAME&quot;,&quot;parentId&quot;:&quot;8b10096d-2c26-4db1-bbff-42ea62c5930d&quot;,&quot;order&quot;:&quot;5&quot;}},&quot;3732a1f9-0851-4fe1-bf4c-804bf21d3d5a&quot;:{&quot;id&quot;:&quot;3732a1f9-0851-4fe1-bf4c-804bf21d3d5a&quot;,&quot;type&quot;:&quot;FIGURE_OBJECT&quot;,&quot;guide&quot;:{&quot;type&quot;:&quot;GRID&quot;,&quot;distance&quot;:0.5,&quot;units&quot;:&quot;in&quot;},&quot;parent&quot;:{&quot;parentId&quot;:&quot;c417ddc8-4718-4dd5-b00b-f3238e192a47&quot;,&quot;type&quot;:&quot;GUIDE&quot;,&quot;order&quot;:&quot;5&quot;}},&quot;ecf41150-5ebc-4b8a-b1ce-02feef83dd79&quot;:{&quot;relativeTransform&quot;:{&quot;translate&quot;:{&quot;x&quot;:-232.05094822532024,&quot;y&quot;:0.0004985034885294226},&quot;rotate&quot;:0,&quot;skewX&quot;:0,&quot;scale&quot;:{&quot;x&quot;:1,&quot;y&quot;:1}},&quot;type&quot;:&quot;FIGURE_OBJECT&quot;,&quot;id&quot;:&quot;ecf41150-5ebc-4b8a-b1ce-02feef83dd79&quot;,&quot;opacity&quot;:1,&quot;source&quot;:{&quot;id&quot;:&quot;66febbbea4e22b3889f40320&quot;,&quot;type&quot;:&quot;ASSETS&quot;},&quot;pathStyles&quot;:[{&quot;type&quot;:&quot;FILL&quot;,&quot;fillStyle&quot;:&quot;rgb(0,0,0)&quot;}],&quot;isLocked&quot;:false,&quot;parent&quot;:{&quot;type&quot;:&quot;CHILD&quot;,&quot;parentId&quot;:&quot;8b10096d-2c26-4db1-bbff-42ea62c5930d&quot;,&quot;order&quot;:&quot;7&quot;},&quot;name&quot;:&quot;Epigenetic modifications (histone methylation of 3D nucleosome)&quot;,&quot;displayName&quot;:&quot;Epigenetic modifications (histone methylation of 3D nucleosome)&quot;,&quot;isPremium&quot;:false},&quot;e70237ef-8c41-4b34-8696-778a34d0d216&quot;:{&quot;type&quot;:&quot;FIGURE_OBJECT&quot;,&quot;id&quot;:&quot;e70237ef-8c41-4b34-8696-778a34d0d216&quot;,&quot;name&quot;:&quot;Nucleosome (3D)&quot;,&quot;relativeTransform&quot;:{&quot;translate&quot;:{&quot;x&quot;:0,&quot;y&quot;:15.167386093034654},&quot;rotate&quot;:0,&quot;skewX&quot;:0,&quot;scale&quot;:{&quot;x&quot;:0.3755020355860107,&quot;y&quot;:0.3989709128101364}},&quot;opacity&quot;:1,&quot;image&quot;:{&quot;url&quot;:&quot;https://res.cloudinary.com/dlcjuc3ej/image/upload/v1533760963/zckuxqb5tvh06xal0aza.svg&quot;,&quot;size&quot;:{&quot;x&quot;:1010,&quot;y&quot;:432},&quot;isPremium&quot;:false},&quot;source&quot;:{&quot;id&quot;:&quot;5b6b55130e98eb140077df5d&quot;,&quot;type&quot;:&quot;ASSETS&quot;},&quot;pathStyles&quot;:[{&quot;type&quot;:&quot;FILL&quot;,&quot;fillStyle&quot;:&quot;rgb(0,0,0)&quot;}],&quot;isLocked&quot;:false,&quot;parent&quot;:{&quot;type&quot;:&quot;CHILD&quot;,&quot;parentId&quot;:&quot;ecf41150-5ebc-4b8a-b1ce-02feef83dd79&quot;,&quot;order&quot;:&quot;2&quot;}},&quot;f8ee2ad2-f655-4266-a92d-e7efacd4e2c4&quot;:{&quot;type&quot;:&quot;FIGURE_OBJECT&quot;,&quot;id&quot;:&quot;f8ee2ad2-f655-4266-a92d-e7efacd4e2c4&quot;,&quot;relativeTransform&quot;:{&quot;translate&quot;:{&quot;x&quot;:109.90681658106213,&quot;y&quot;:-72.08080198034143},&quot;rotate&quot;:0},&quot;layout&quot;:{&quot;sizeRatio&quot;:{&quot;x&quot;:0.9043746402434011,&quot;y&quot;:0.6013935350708188},&quot;keepAspectRatio&quot;:true},&quot;opacity&quot;:1,&quot;path&quot;:{&quot;type&quot;:&quot;ELLIPSE&quot;,&quot;size&quot;:{&quot;x&quot;:55.45708314164358,&quot;y&quot;:55.99171047223932}},&quot;pathStyles&quot;:[{&quot;type&quot;:&quot;FILL&quot;,&quot;fillStyle&quot;:&quot;rgba(200, 77, 76, 1)&quot;},{&quot;type&quot;:&quot;STROKE&quot;,&quot;strokeStyle&quot;:&quot;rgba(107, 21, 25, 1)&quot;,&quot;lineWidth&quot;:2.536892087124538,&quot;lineJoin&quot;:&quot;round&quot;}],&quot;isLocked&quot;:false,&quot;parent&quot;:{&quot;type&quot;:&quot;CHILD&quot;,&quot;parentId&quot;:&quot;ecf41150-5ebc-4b8a-b1ce-02feef83dd79&quot;,&quot;order&quot;:&quot;5&quot;}},&quot;b7da8182-7f22-48b5-9401-26f9edef80f7&quot;:{&quot;type&quot;:&quot;FIGURE_OBJECT&quot;,&quot;id&quot;:&quot;b7da8182-7f22-48b5-9401-26f9edef80f7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3.67765947982902,&quot;color&quot;:&quot;rgba(255,255,255,1)&quot;,&quot;fontWeight&quot;:&quot;normal&quot;,&quot;fontStyle&quot;:&quot;normal&quot;,&quot;decoration&quot;:&quot;none&quot;,&quot;script&quot;:&quot;none&quot;},&quot;range&quot;:[0,2]}],&quot;text&quot;:&quot;Me1&quot;,&quot;baseStyle&quot;:{&quot;fontFamily&quot;:&quot;Roboto&quot;,&quot;fontSize&quot;:23.67765947982902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50.15397961517229,&quot;y&quot;:27.90581295836992},&quot;targetSize&quot;:{&quot;x&quot;:50.15397961517229,&quot;y&quot;:2},&quot;format&quot;:&quot;BETTER_TEXT&quot;,&quot;verticalAlign&quot;:&quot;TOP&quot;},&quot;parent&quot;:{&quot;type&quot;:&quot;CHILD&quot;,&quot;parentId&quot;:&quot;f8ee2ad2-f655-4266-a92d-e7efacd4e2c4&quot;,&quot;order&quot;:&quot;5&quot;}},&quot;d67eeacc-6c8b-4282-af3b-6befcc7db0c2&quot;:{&quot;type&quot;:&quot;FIGURE_OBJECT&quot;,&quot;id&quot;:&quot;d67eeacc-6c8b-4282-af3b-6befcc7db0c2&quot;,&quot;relativeTransform&quot;:{&quot;translate&quot;:{&quot;x&quot;:-148.85617630564076,&quot;y&quot;:15.167990680045241},&quot;rotate&quot;:0},&quot;layout&quot;:{&quot;sizeRatio&quot;:{&quot;x&quot;:0.9043746402434011,&quot;y&quot;:0.6013935350708188},&quot;keepAspectRatio&quot;:true},&quot;opacity&quot;:1,&quot;path&quot;:{&quot;type&quot;:&quot;ELLIPSE&quot;,&quot;size&quot;:{&quot;x&quot;:55.45708314164358,&quot;y&quot;:55.99171047223932}},&quot;pathStyles&quot;:[{&quot;type&quot;:&quot;FILL&quot;,&quot;fillStyle&quot;:&quot;rgba(200, 77, 76, 1)&quot;},{&quot;type&quot;:&quot;STROKE&quot;,&quot;strokeStyle&quot;:&quot;rgba(107, 21, 25, 1)&quot;,&quot;lineWidth&quot;:2.536892087124538,&quot;lineJoin&quot;:&quot;round&quot;}],&quot;isLocked&quot;:false,&quot;parent&quot;:{&quot;type&quot;:&quot;CHILD&quot;,&quot;parentId&quot;:&quot;ecf41150-5ebc-4b8a-b1ce-02feef83dd79&quot;,&quot;order&quot;:&quot;7&quot;}},&quot;037646bf-88d2-4a84-b436-5af3523d3c36&quot;:{&quot;type&quot;:&quot;FIGURE_OBJECT&quot;,&quot;id&quot;:&quot;037646bf-88d2-4a84-b436-5af3523d3c36&quot;,&quot;relativeTransform&quot;:{&quot;translate&quot;:{&quot;x&quot;:0,&quot;y&quot;:0},&quot;rotate&quot;:0},&quot;text&quot;:{&quot;textData&quot;:{&quot;lineSpacing&quot;:&quot;normal&quot;,&quot;alignment&quot;:&quot;center&quot;,&quot;lines&quot;:[{&quot;runs&quot;:[{&quot;style&quot;:{&quot;fontFamily&quot;:&quot;Roboto&quot;,&quot;fontSize&quot;:23.67765947982902,&quot;color&quot;:&quot;rgba(255,255,255,1)&quot;,&quot;fontWeight&quot;:&quot;normal&quot;,&quot;fontStyle&quot;:&quot;normal&quot;,&quot;decoration&quot;:&quot;none&quot;,&quot;script&quot;:&quot;none&quot;},&quot;range&quot;:[0,2]}],&quot;text&quot;:&quot;Me1&quot;,&quot;baseStyle&quot;:{&quot;fontFamily&quot;:&quot;Roboto&quot;,&quot;fontSize&quot;:23.67765947982902,&quot;color&quot;:&quot;rgba(255,255,255,1)&quot;,&quot;fontWeight&quot;:&quot;normal&quot;,&quot;fontStyle&quot;:&quot;normal&quot;,&quot;decoration&quot;:&quot;none&quot;,&quot;script&quot;:&quot;none&quot;}}],&quot;verticalAlign&quot;:&quot;TOP&quot;},&quot;size&quot;:{&quot;x&quot;:50.15397961517229,&quot;y&quot;:27.90581295836992},&quot;targetSize&quot;:{&quot;x&quot;:50.15397961517229,&quot;y&quot;:2},&quot;format&quot;:&quot;BETTER_TEXT&quot;,&quot;verticalAlign&quot;:&quot;TOP&quot;},&quot;parent&quot;:{&quot;type&quot;:&quot;CHILD&quot;,&quot;parentId&quot;:&quot;d67eeacc-6c8b-4282-af3b-6befcc7db0c2&quot;,&quot;order&quot;:&quot;5&quot;}},&quot;9d4e034e-82d2-4089-8c18-676510d1e679&quot;:{&quot;id&quot;:&quot;9d4e034e-82d2-4089-8c18-676510d1e679&quot;,&quot;name&quot;:&quot;DNA (unwound, medium)&quot;,&quot;displayName&quot;:&quot;&quot;,&quot;type&quot;:&quot;FIGURE_OBJECT&quot;,&quot;relativeTransform&quot;:{&quot;translate&quot;:{&quot;x&quot;:248.8307713002274,&quot;y&quot;:60.87452590376695},&quot;rotate&quot;:0,&quot;skewX&quot;:0,&quot;scale&quot;:{&quot;x&quot;:2.0143598055665306,&quot;y&quot;:2.0143598055665306}},&quot;image&quot;:{&quot;url&quot;:&quot;https://icons.cdn.biorender.com/biorender/5b6b4adee0461e1400300b06/20180808195638/image/5b6b4adee0461e1400300b06.png&quot;,&quot;isPremium&quot;:false,&quot;isOrgIcon&quot;:false,&quot;size&quot;:{&quot;x&quot;:200,&quot;y&quot;:40.182648401826484}},&quot;source&quot;:{&quot;id&quot;:&quot;5b6b4adee0461e1400300b06&quot;,&quot;version&quot;:&quot;20180808195638&quot;,&quot;type&quot;:&quot;ASSETS&quot;},&quot;isPremium&quot;:false,&quot;parent&quot;:{&quot;type&quot;:&quot;CHILD&quot;,&quot;parentId&quot;:&quot;8b10096d-2c26-4db1-bbff-42ea62c5930d&quot;,&quot;order&quot;:&quot;8&quot;}},&quot;8013071f-8631-4ee6-941f-0ee6b576fc75&quot;:{&quot;relativeTransform&quot;:{&quot;translate&quot;:{&quot;x&quot;:242.17508260350647,&quot;y&quot;:421.6996071930029},&quot;rotate&quot;:0,&quot;skewX&quot;:0,&quot;scale&quot;:{&quot;x&quot;:1,&quot;y&quot;:1}},&quot;type&quot;:&quot;FIGURE_OBJECT&quot;,&quot;id&quot;:&quot;8013071f-8631-4ee6-941f-0ee6b576fc75&quot;,&quot;parent&quot;:{&quot;type&quot;:&quot;CHILD&quot;,&quot;parentId&quot;:&quot;8b10096d-2c26-4db1-bbff-42ea62c5930d&quot;,&quot;order&quot;:&quot;9&quot;},&quot;name&quot;:&quot;5-methylcytosine&quot;,&quot;displayName&quot;:&quot;5-methylcytosine&quot;,&quot;source&quot;:{&quot;id&quot;:&quot;60916ff7bb8cc900ab882322&quot;,&quot;type&quot;:&quot;ASSETS&quot;},&quot;isPremium&quot;:true},&quot;90242cfb-fd70-4ce0-9835-2545c170200a&quot;:{&quot;type&quot;:&quot;FIGURE_OBJECT&quot;,&quot;id&quot;:&quot;90242cfb-fd70-4ce0-9835-2545c170200a&quot;,&quot;relativeTransform&quot;:{&quot;translate&quot;:{&quot;x&quot;:-136.07811185059472,&quot;y&quot;:-506.0200759766054},&quot;rotate&quot;:1.0447657867224212,&quot;skewX&quot;:0,&quot;scale&quot;:{&quot;x&quot;:1,&quot;y&quot;:1}},&quot;opacity&quot;:1,&quot;path&quot;:{&quot;type&quot;:&quot;POLY_LINE&quot;,&quot;points&quot;:[{&quot;x&quot;:1.137410412337603e-15,&quot;y&quot;:16.485986858399613},{&quot;x&quot;:-1.137410412337603e-15,&quot;y&quot;:-16.485986858399613}],&quot;closed&quot;:false},&quot;pathStyles&quot;:[{&quot;type&quot;:&quot;FILL&quot;,&quot;fillStyle&quot;:&quot;rgba(0,0,0,0)&quot;},{&quot;type&quot;:&quot;STROKE&quot;,&quot;strokeStyle&quot;:&quot;#232323&quot;,&quot;lineWidth&quot;:1.6352753481182674,&quot;lineJoin&quot;:&quot;round&quot;}],&quot;isLocked&quot;:false,&quot;parent&quot;:{&quot;type&quot;:&quot;CHILD&quot;,&quot;parentId&quot;:&quot;8013071f-8631-4ee6-941f-0ee6b576fc75&quot;,&quot;order&quot;:&quot;3&quot;}},&quot;914df8e1-4973-48b2-a35d-2b4f74fae920&quot;:{&quot;type&quot;:&quot;FIGURE_OBJECT&quot;,&quot;id&quot;:&quot;914df8e1-4973-48b2-a35d-2b4f74fae920&quot;,&quot;relativeTransform&quot;:{&quot;translate&quot;:{&quot;x&quot;:-168.28559110171864,&quot;y&quot;:-451.3293352682903},&quot;rotate&quot;:1.0447657867224212,&quot;skewX&quot;:0,&quot;scale&quot;:{&quot;x&quot;:1,&quot;y&quot;:1}},&quot;opacity&quot;:1,&quot;path&quot;:{&quot;type&quot;:&quot;POLY_LINE&quot;,&quot;points&quot;:[{&quot;x&quot;:1.137410412337603e-15,&quot;y&quot;:16.485986858399613},{&quot;x&quot;:-1.137410412337603e-15,&quot;y&quot;:-16.485986858399613}],&quot;closed&quot;:false},&quot;pathStyles&quot;:[{&quot;type&quot;:&quot;FILL&quot;,&quot;fillStyle&quot;:&quot;rgba(0,0,0,0)&quot;},{&quot;type&quot;:&quot;STROKE&quot;,&quot;strokeStyle&quot;:&quot;#232323&quot;,&quot;lineWidth&quot;:1.6352753481182674,&quot;lineJoin&quot;:&quot;round&quot;}],&quot;isLocked&quot;:false,&quot;parent&quot;:{&quot;type&quot;:&quot;CHILD&quot;,&quot;parentId&quot;:&quot;8013071f-8631-4ee6-941f-0ee6b576fc75&quot;,&quot;order&quot;:&quot;4&quot;}},&quot;0f27b580-6d81-40f5-8e75-51bc24ab63e4&quot;:{&quot;type&quot;:&quot;FIGURE_OBJECT&quot;,&quot;id&quot;:&quot;0f27b580-6d81-40f5-8e75-51bc24ab63e4&quot;,&quot;relativeTransform&quot;:{&quot;translate&quot;:{&quot;x&quot;:-170.8568574913384,&quot;y&quot;:-455.75799329135594},&quot;rotate&quot;:1.0447657867224212,&quot;skewX&quot;:0,&quot;scale&quot;:{&quot;x&quot;:1,&quot;y&quot;:1}},&quot;opacity&quot;:1,&quot;path&quot;:{&quot;type&quot;:&quot;POLY_LINE&quot;,&quot;points&quot;:[{&quot;x&quot;:1.137410412337603e-15,&quot;y&quot;:16.485986858399613},{&quot;x&quot;:-1.137410412337603e-15,&quot;y&quot;:-16.485986858399613}],&quot;closed&quot;:false},&quot;pathStyles&quot;:[{&quot;type&quot;:&quot;FILL&quot;,&quot;fillStyle&quot;:&quot;rgba(0,0,0,0)&quot;},{&quot;type&quot;:&quot;STROKE&quot;,&quot;strokeStyle&quot;:&quot;#232323&quot;,&quot;lineWidth&quot;:1.6352753481182674,&quot;lineJoin&quot;:&quot;round&quot;}],&quot;isLocked&quot;:false,&quot;parent&quot;:{&quot;type&quot;:&quot;CHILD&quot;,&quot;parentId&quot;:&quot;8013071f-8631-4ee6-941f-0ee6b576fc75&quot;,&quot;order&quot;:&quot;5&quot;}},&quot;094d317f-6262-4c49-9d90-f443c5d2c8d2&quot;:{&quot;type&quot;:&quot;FIGURE_OBJECT&quot;,&quot;id&quot;:&quot;094d317f-6262-4c49-9d90-f443c5d2c8d2&quot;,&quot;relativeTransform&quot;:{&quot;translate&quot;:{&quot;x&quot;:-93.10110108477998,&quot;y&quot;:-480.66791965586333},&quot;rotate&quot;:1.0447657867224212,&quot;skewX&quot;:0,&quot;scale&quot;:{&quot;x&quot;:1,&quot;y&quot;:1}},&quot;opacity&quot;:1,&quot;path&quot;:{&quot;type&quot;:&quot;POLY_LINE&quot;,&quot;points&quot;:[{&quot;x&quot;:14.237244740597284,&quot;y&quot;:8.311956742648597},{&quot;x&quot;:-14.237244740597284,&quot;y&quot;:-8.311956742648597}],&quot;closed&quot;:false},&quot;pathStyles&quot;:[{&quot;type&quot;:&quot;FILL&quot;,&quot;fillStyle&quot;:&quot;rgba(0,0,0,0)&quot;},{&quot;type&quot;:&quot;STROKE&quot;,&quot;strokeStyle&quot;:&quot;#232323&quot;,&quot;lineWidth&quot;:1.6352753481182674,&quot;lineJoin&quot;:&quot;round&quot;}],&quot;isLocked&quot;:false,&quot;parent&quot;:{&quot;type&quot;:&quot;CHILD&quot;,&quot;parentId&quot;:&quot;8013071f-8631-4ee6-941f-0ee6b576fc75&quot;,&quot;order&quot;:&quot;6&quot;}},&quot;d306108e-496a-4b6f-a3fb-12c17e337e09&quot;:{&quot;type&quot;:&quot;FIGURE_OBJECT&quot;,&quot;id&quot;:&quot;d306108e-496a-4b6f-a3fb-12c17e337e09&quot;,&quot;relativeTransform&quot;:{&quot;translate&quot;:{&quot;x&quot;:-155.15062621839817,&quot;y&quot;:-499.6349287651607},&quot;rotate&quot;:1.0547118733938991e-15,&quot;skewX&quot;:5.551115123125783e-17,&quot;scale&quot;:{&quot;x&quot;:1,&quot;y&quot;:1}},&quot;layout&quot;:{&quot;sizeRatio&quot;:{&quot;x&quot;:0.9,&quot;y&quot;:0.5833333333333333},&quot;keepAspectRatio&quot;:true},&quot;opacity&quot;:1,&quot;path&quot;:{&quot;type&quot;:&quot;ELLIPSE&quot;,&quot;size&quot;:{&quot;x&quot;:21.05507992610958,&quot;y&quot;:30.85714285714286}},&quot;pathStyles&quot;:[{&quot;type&quot;:&quot;FILL&quot;,&quot;fillStyle&quot;:&quot;rgba(255,255,255,1)&quot;},{&quot;type&quot;:&quot;STROKE&quot;,&quot;strokeStyle&quot;:&quot;rgba(0,0,0,0)&quot;,&quot;lineWidth&quot;:0,&quot;lineJoin&quot;:&quot;round&quot;}],&quot;isLocked&quot;:false,&quot;parent&quot;:{&quot;type&quot;:&quot;CHILD&quot;,&quot;parentId&quot;:&quot;8013071f-8631-4ee6-941f-0ee6b576fc75&quot;,&quot;order&quot;:&quot;7&quot;}},&quot;bb2b5304-8acc-4c32-bcfb-2fa3990cc3c9&quot;:{&quot;type&quot;:&quot;FIGURE_OBJECT&quot;,&quot;id&quot;:&quot;bb2b5304-8acc-4c32-bcfb-2fa3990cc3c9&quot;,&quot;relativeTransform&quot;:{&quot;translate&quot;:{&quot;x&quot;:0,&quot;y&quot;:0},&quot;rotate&quot;:-2.449293598294707e-16,&quot;skewX&quot;:1.6653345369377388e-16},&quot;text&quot;:{&quot;textData&quot;:{&quot;lineSpacing&quot;:&quot;normal&quot;,&quot;alignment&quot;:&quot;center&quot;,&quot;lines&quot;:[{&quot;runs&quot;:[{&quot;style&quot;:{&quot;fontFamily&quot;:&quot;Roboto&quot;,&quot;fontSize&quot;:14.77549468498918,&quot;color&quot;:&quot;rgb(0,0,0)&quot;,&quot;fontWeight&quot;:&quot;bold&quot;,&quot;fontStyle&quot;:&quot;normal&quot;,&quot;decoration&quot;:&quot;none&quot;,&quot;script&quot;:&quot;none&quot;},&quot;range&quot;:[0,0]}],&quot;text&quot;:&quot;N&quot;,&quot;baseStyle&quot;:{&quot;fontFamily&quot;:&quot;Roboto&quot;,&quot;fontSize&quot;:14.77549468498918,&quot;color&quot;:&quot;rgb(0,0,0)&quot;,&quot;fontWeight&quot;:&quot;bold&quot;,&quot;fontStyle&quot;:&quot;normal&quot;,&quot;decoration&quot;:&quot;none&quot;,&quot;script&quot;:&quot;none&quot;}}],&quot;verticalAlign&quot;:&quot;TOP&quot;},&quot;size&quot;:{&quot;x&quot;:22.163242027483772,&quot;y&quot;:18},&quot;targetSize&quot;:{&quot;x&quot;:-18.949571933498625,&quot;y&quot;:6},&quot;format&quot;:&quot;BETTER_TEXT&quot;,&quot;verticalAlign&quot;:&quot;TOP&quot;},&quot;parent&quot;:{&quot;type&quot;:&quot;CHILD&quot;,&quot;parentId&quot;:&quot;d306108e-496a-4b6f-a3fb-12c17e337e09&quot;,&quot;order&quot;:&quot;5&quot;}},&quot;892e6174-7e69-483e-a544-25026b6ce4a9&quot;:{&quot;type&quot;:&quot;FIGURE_OBJECT&quot;,&quot;id&quot;:&quot;892e6174-7e69-483e-a544-25026b6ce4a9&quot;,&quot;relativeTransform&quot;:{&quot;translate&quot;:{&quot;x&quot;:-122.01570708979189,&quot;y&quot;:-481.12175520114863},&quot;rotate&quot;:-2.0968268668673726,&quot;skewX&quot;:0,&quot;scale&quot;:{&quot;x&quot;:1,&quot;y&quot;:1}},&quot;opacity&quot;:1,&quot;path&quot;:{&quot;type&quot;:&quot;STAR_POLY&quot;,&quot;size&quot;:{&quot;x&quot;:78.43729489138308,&quot;y&quot;:78.43729489138308},&quot;startAngle&quot;:-1.5707963267948966,&quot;corners&quot;:6,&quot;cornerRounding&quot;:{&quot;type&quot;:&quot;ARC_LENGTH&quot;,&quot;global&quot;:0}},&quot;pathStyles&quot;:[{&quot;type&quot;:&quot;FILL&quot;,&quot;fillStyle&quot;:&quot;rgba(0,0,0,0)&quot;},{&quot;type&quot;:&quot;STROKE&quot;,&quot;strokeStyle&quot;:&quot;rgba(23,23,23,1)&quot;,&quot;lineWidth&quot;:1.6352753481182674,&quot;lineJoin&quot;:&quot;round&quot;}],&quot;isLocked&quot;:false,&quot;parent&quot;:{&quot;type&quot;:&quot;CHILD&quot;,&quot;parentId&quot;:&quot;8013071f-8631-4ee6-941f-0ee6b576fc75&quot;,&quot;order&quot;:&quot;05&quot;}},&quot;f24153a8-d9c5-4f5e-86dc-c0a2271336c5&quot;:{&quot;type&quot;:&quot;FIGURE_OBJECT&quot;,&quot;id&quot;:&quot;f24153a8-d9c5-4f5e-86dc-c0a2271336c5&quot;,&quot;relativeTransform&quot;:{&quot;translate&quot;:{&quot;x&quot;:-82.28784829177232,&quot;y&quot;:-504.4087445110948},&quot;rotate&quot;:-1.0963710328100085,&quot;skewX&quot;:0,&quot;scale&quot;:{&quot;x&quot;:1,&quot;y&quot;:1}},&quot;opacity&quot;:1,&quot;path&quot;:{&quot;type&quot;:&quot;POLY_LINE&quot;,&quot;points&quot;:[{&quot;x&quot;:14.237244740597276,&quot;y&quot;:8.311956742648608},{&quot;x&quot;:-5.4555496010929385,&quot;y&quot;:-3.2133298155520533}],&quot;closed&quot;:false},&quot;pathStyles&quot;:[{&quot;type&quot;:&quot;FILL&quot;,&quot;fillStyle&quot;:&quot;rgba(0,0,0,0)&quot;},{&quot;type&quot;:&quot;STROKE&quot;,&quot;strokeStyle&quot;:&quot;rgba(23,23,23,1)&quot;,&quot;lineWidth&quot;:1.6352753481182674,&quot;lineJoin&quot;:&quot;round&quot;}],&quot;isLocked&quot;:false,&quot;parent&quot;:{&quot;type&quot;:&quot;CHILD&quot;,&quot;parentId&quot;:&quot;8013071f-8631-4ee6-941f-0ee6b576fc75&quot;,&quot;order&quot;:&quot;75&quot;}},&quot;62b894df-3cf2-47ad-8957-f57d9501bbf8&quot;:{&quot;id&quot;:&quot;62b894df-3cf2-47ad-8957-f57d9501bbf8&quot;,&quot;type&quot;:&quot;FIGURE_OBJECT&quot;,&quot;relativeTransform&quot;:{&quot;translate&quot;:{&quot;x&quot;:-114.72586829473795,&quot;y&quot;:-553.2325397234342},&quot;rotate&quot;:0,&quot;skewX&quot;:0,&quot;scale&quot;:{&quot;x&quot;:1,&quot;y&quot;:1}},&quot;text&quot;:{&quot;textData&quot;:{&quot;lineSpacing&quot;:&quot;half&quot;,&quot;alignment&quot;:&quot;center&quot;,&quot;lines&quot;:[{&quot;runs&quot;:[{&quot;style&quot;:{&quot;fontFamily&quot;:&quot;Roboto&quot;,&quot;fontSize&quot;:15.094849367245544,&quot;color&quot;:&quot;black&quot;,&quot;fontWeight&quot;:&quot;bold&quot;,&quot;fontStyle&quot;:&quot;normal&quot;,&quot;decoration&quot;:&quot;none&quot;,&quot;script&quot;:&quot;none&quot;},&quot;range&quot;:[0,1]},{&quot;style&quot;:{&quot;fontFamily&quot;:&quot;Roboto&quot;,&quot;fontSize&quot;:15.094849367245544,&quot;color&quot;:&quot;black&quot;,&quot;fontWeight&quot;:&quot;bold&quot;,&quot;fontStyle&quot;:&quot;normal&quot;,&quot;decoration&quot;:&quot;none&quot;,&quot;script&quot;:&quot;sub&quot;},&quot;range&quot;:[2,2]}],&quot;text&quot;:&quot;NH2&quot;,&quot;baseStyle&quot;:{&quot;fontFamily&quot;:&quot;Roboto&quot;,&quot;fontSize&quot;:15.094849367245544,&quot;color&quot;:&quot;black&quot;,&quot;fontWeight&quot;:&quot;bold&quot;,&quot;fontStyle&quot;:&quot;normal&quot;,&quot;decoration&quot;:&quot;none&quot;,&quot;script&quot;:&quot;none&quot;}}],&quot;verticalAlign&quot;:&quot;TOP&quot;},&quot;format&quot;:&quot;BETTER_TEXT&quot;,&quot;size&quot;:{&quot;x&quot;:26.519173839526108,&quot;y&quot;:18},&quot;targetSize&quot;:{&quot;x&quot;:26.519173839526108,&quot;y&quot;:17.05717978498746},&quot;verticalAlign&quot;:&quot;TOP&quot;},&quot;parent&quot;:{&quot;type&quot;:&quot;CHILD&quot;,&quot;parentId&quot;:&quot;8013071f-8631-4ee6-941f-0ee6b576fc75&quot;,&quot;order&quot;:&quot;55&quot;}},&quot;34b273dd-81ce-4545-9924-785dd44b1386&quot;:{&quot;id&quot;:&quot;34b273dd-81ce-4545-9924-785dd44b1386&quot;,&quot;type&quot;:&quot;FIGURE_OBJECT&quot;,&quot;relativeTransform&quot;:{&quot;translate&quot;:{&quot;x&quot;:-52.511188723521485,&quot;y&quot;:-517.6753641347734},&quot;rotate&quot;:0,&quot;skewX&quot;:0,&quot;scale&quot;:{&quot;x&quot;:1,&quot;y&quot;:1}},&quot;text&quot;:{&quot;textData&quot;:{&quot;lineSpacing&quot;:&quot;half&quot;,&quot;alignment&quot;:&quot;center&quot;,&quot;lines&quot;:[{&quot;runs&quot;:[{&quot;style&quot;:{&quot;fontFamily&quot;:&quot;Roboto&quot;,&quot;fontSize&quot;:15.094849367245544,&quot;color&quot;:&quot;black&quot;,&quot;fontWeight&quot;:&quot;bold&quot;,&quot;fontStyle&quot;:&quot;normal&quot;,&quot;decoration&quot;:&quot;none&quot;,&quot;script&quot;:&quot;none&quot;},&quot;range&quot;:[0,1]},{&quot;style&quot;:{&quot;fontFamily&quot;:&quot;Roboto&quot;,&quot;fontSize&quot;:15.094849367245544,&quot;color&quot;:&quot;black&quot;,&quot;fontWeight&quot;:&quot;bold&quot;,&quot;fontStyle&quot;:&quot;normal&quot;,&quot;decoration&quot;:&quot;none&quot;,&quot;script&quot;:&quot;sub&quot;},&quot;range&quot;:[2,2]}],&quot;text&quot;:&quot;CH3&quot;,&quot;baseStyle&quot;:{&quot;fontFamily&quot;:&quot;Roboto&quot;,&quot;fontSize&quot;:15.094849367245544,&quot;color&quot;:&quot;black&quot;,&quot;fontWeight&quot;:&quot;bold&quot;,&quot;fontStyle&quot;:&quot;normal&quot;,&quot;decoration&quot;:&quot;none&quot;,&quot;script&quot;:&quot;none&quot;}}],&quot;verticalAlign&quot;:&quot;TOP&quot;},&quot;format&quot;:&quot;BETTER_TEXT&quot;,&quot;size&quot;:{&quot;x&quot;:26.519173839526108,&quot;y&quot;:18},&quot;targetSize&quot;:{&quot;x&quot;:26.519173839526108,&quot;y&quot;:17.05717978498746},&quot;verticalAlign&quot;:&quot;TOP&quot;},&quot;parent&quot;:{&quot;type&quot;:&quot;CHILD&quot;,&quot;parentId&quot;:&quot;8013071f-8631-4ee6-941f-0ee6b576fc75&quot;,&quot;order&quot;:&quot;65&quot;}},&quot;970fd770-d27d-4fde-bb11-a795e63b1bcd&quot;:{&quot;id&quot;:&quot;970fd770-d27d-4fde-bb11-a795e63b1bcd&quot;,&quot;type&quot;:&quot;FIGURE_OBJECT&quot;,&quot;relativeTransform&quot;:{&quot;translate&quot;:{&quot;x&quot;:-192.7894321304981,&quot;y&quot;:-439.63373500200004},&quot;rotate&quot;:0,&quot;skewX&quot;:0,&quot;scale&quot;:{&quot;x&quot;:1,&quot;y&quot;:1}},&quot;text&quot;:{&quot;textData&quot;:{&quot;lineSpacing&quot;:&quot;half&quot;,&quot;alignment&quot;:&quot;center&quot;,&quot;lines&quot;:[{&quot;runs&quot;:[{&quot;style&quot;:{&quot;fontFamily&quot;:&quot;Roboto&quot;,&quot;fontSize&quot;:15.094849367245544,&quot;color&quot;:&quot;black&quot;,&quot;fontWeight&quot;:&quot;bold&quot;,&quot;fontStyle&quot;:&quot;normal&quot;,&quot;decoration&quot;:&quot;none&quot;,&quot;script&quot;:&quot;none&quot;},&quot;range&quot;:[0,0]}],&quot;text&quot;:&quot;O&quot;,&quot;baseStyle&quot;:{&quot;fontFamily&quot;:&quot;Roboto&quot;,&quot;fontSize&quot;:15.094849367245544,&quot;color&quot;:&quot;black&quot;,&quot;fontWeight&quot;:&quot;bold&quot;,&quot;fontStyle&quot;:&quot;normal&quot;,&quot;decoration&quot;:&quot;none&quot;,&quot;script&quot;:&quot;none&quot;}}],&quot;verticalAlign&quot;:&quot;TOP&quot;},&quot;format&quot;:&quot;BETTER_TEXT&quot;,&quot;size&quot;:{&quot;x&quot;:10.421932220458984,&quot;y&quot;:18},&quot;targetSize&quot;:{&quot;x&quot;:10.421932131486914,&quot;y&quot;:17.05717978498746},&quot;verticalAlign&quot;:&quot;TOP&quot;},&quot;parent&quot;:{&quot;type&quot;:&quot;CHILD&quot;,&quot;parentId&quot;:&quot;8013071f-8631-4ee6-941f-0ee6b576fc75&quot;,&quot;order&quot;:&quot;8&quot;}},&quot;4d57d174-cbb6-4efb-8a1c-a675c9b2f0dc&quot;:{&quot;type&quot;:&quot;FIGURE_OBJECT&quot;,&quot;id&quot;:&quot;4d57d174-cbb6-4efb-8a1c-a675c9b2f0dc&quot;,&quot;relativeTransform&quot;:{&quot;translate&quot;:{&quot;x&quot;:-126.44213150381229,&quot;y&quot;:-534.8012961218342},&quot;rotate&quot;:5.551115123125783e-17,&quot;skewX&quot;:0,&quot;scale&quot;:{&quot;x&quot;:1,&quot;y&quot;:1}},&quot;opacity&quot;:1,&quot;path&quot;:{&quot;type&quot;:&quot;POLY_LINE&quot;,&quot;points&quot;:[{&quot;x&quot;:4.425592651887666,&quot;y&quot;:14.601477312334243},{&quot;x&quot;:4.425592651887666,&quot;y&quot;:-7.238622980150856}],&quot;closed&quot;:false},&quot;pathStyles&quot;:[{&quot;type&quot;:&quot;FILL&quot;,&quot;fillStyle&quot;:&quot;rgba(0,0,0,0)&quot;},{&quot;type&quot;:&quot;STROKE&quot;,&quot;strokeStyle&quot;:&quot;#232323&quot;,&quot;lineWidth&quot;:1.6352753481182674,&quot;lineJoin&quot;:&quot;round&quot;}],&quot;isLocked&quot;:false,&quot;parent&quot;:{&quot;type&quot;:&quot;CHILD&quot;,&quot;parentId&quot;:&quot;8013071f-8631-4ee6-941f-0ee6b576fc75&quot;,&quot;order&quot;:&quot;1&quot;}},&quot;caa42888-1677-4b19-82f6-18c3ebcca9ca&quot;:{&quot;type&quot;:&quot;FIGURE_OBJECT&quot;,&quot;id&quot;:&quot;caa42888-1677-4b19-82f6-18c3ebcca9ca&quot;,&quot;relativeTransform&quot;:{&quot;translate&quot;:{&quot;x&quot;:-122.01611970626371,&quot;y&quot;:-441.68004707982084},&quot;rotate&quot;:1.0547118733938991e-15,&quot;skewX&quot;:5.551115123125783e-17,&quot;scale&quot;:{&quot;x&quot;:1,&quot;y&quot;:1}},&quot;layout&quot;:{&quot;sizeRatio&quot;:{&quot;x&quot;:0.9,&quot;y&quot;:0.5833333333333333},&quot;keepAspectRatio&quot;:true},&quot;opacity&quot;:1,&quot;path&quot;:{&quot;type&quot;:&quot;ELLIPSE&quot;,&quot;size&quot;:{&quot;x&quot;:21.05507992610958,&quot;y&quot;:30.85714285714286}},&quot;pathStyles&quot;:[{&quot;type&quot;:&quot;FILL&quot;,&quot;fillStyle&quot;:&quot;rgba(255,255,255,1)&quot;},{&quot;type&quot;:&quot;STROKE&quot;,&quot;strokeStyle&quot;:&quot;rgba(0,0,0,0)&quot;,&quot;lineWidth&quot;:0,&quot;lineJoin&quot;:&quot;round&quot;}],&quot;isLocked&quot;:false,&quot;parent&quot;:{&quot;type&quot;:&quot;CHILD&quot;,&quot;parentId&quot;:&quot;8013071f-8631-4ee6-941f-0ee6b576fc75&quot;,&quot;order&quot;:&quot;15&quot;}},&quot;5f6fef2e-5840-45dd-85c4-0486a3f835ac&quot;:{&quot;type&quot;:&quot;FIGURE_OBJECT&quot;,&quot;id&quot;:&quot;5f6fef2e-5840-45dd-85c4-0486a3f835ac&quot;,&quot;relativeTransform&quot;:{&quot;translate&quot;:{&quot;x&quot;:0,&quot;y&quot;:0},&quot;rotate&quot;:-2.449293598294707e-16,&quot;skewX&quot;:1.6653345369377388e-16},&quot;text&quot;:{&quot;textData&quot;:{&quot;lineSpacing&quot;:&quot;normal&quot;,&quot;alignment&quot;:&quot;center&quot;,&quot;lines&quot;:[{&quot;runs&quot;:[{&quot;style&quot;:{&quot;fontFamily&quot;:&quot;Roboto&quot;,&quot;fontSize&quot;:14.77549468498918,&quot;color&quot;:&quot;rgb(0,0,0)&quot;,&quot;fontWeight&quot;:&quot;bold&quot;,&quot;fontStyle&quot;:&quot;normal&quot;,&quot;decoration&quot;:&quot;none&quot;,&quot;script&quot;:&quot;none&quot;},&quot;range&quot;:[0,0]}],&quot;text&quot;:&quot;N&quot;,&quot;baseStyle&quot;:{&quot;fontFamily&quot;:&quot;Roboto&quot;,&quot;fontSize&quot;:14.77549468498918,&quot;color&quot;:&quot;rgb(0,0,0)&quot;,&quot;fontWeight&quot;:&quot;bold&quot;,&quot;fontStyle&quot;:&quot;normal&quot;,&quot;decoration&quot;:&quot;none&quot;,&quot;script&quot;:&quot;none&quot;}}],&quot;verticalAlign&quot;:&quot;TOP&quot;},&quot;size&quot;:{&quot;x&quot;:22.163242027483772,&quot;y&quot;:18},&quot;targetSize&quot;:{&quot;x&quot;:-18.949571933498625,&quot;y&quot;:6},&quot;format&quot;:&quot;BETTER_TEXT&quot;,&quot;verticalAlign&quot;:&quot;TOP&quot;},&quot;parent&quot;:{&quot;type&quot;:&quot;CHILD&quot;,&quot;parentId&quot;:&quot;caa42888-1677-4b19-82f6-18c3ebcca9ca&quot;,&quot;order&quot;:&quot;5&quot;}},&quot;3380146f-979e-4fd6-88f2-e8c1b5f2cfa4&quot;:{&quot;type&quot;:&quot;FIGURE_OBJECT&quot;,&quot;id&quot;:&quot;3380146f-979e-4fd6-88f2-e8c1b5f2cfa4&quot;,&quot;relativeTransform&quot;:{&quot;translate&quot;:{&quot;x&quot;:-122.06749710577733,&quot;y&quot;:-414.1668455243716},&quot;rotate&quot;:-1.570796326794897,&quot;skewX&quot;:0,&quot;scale&quot;:{&quot;x&quot;:1,&quot;y&quot;:1}},&quot;opacity&quot;:1,&quot;path&quot;:{&quot;type&quot;:&quot;POLY_LINE&quot;,&quot;points&quot;:[{&quot;x&quot;:-23.574947796549456,&quot;y&quot;:0},{&quot;x&quot;:-1.9218130237036017,&quot;y&quot;:0}],&quot;closed&quot;:false},&quot;pathStyles&quot;:[{&quot;type&quot;:&quot;FILL&quot;,&quot;fillStyle&quot;:&quot;rgba(0,0,0,0)&quot;},{&quot;type&quot;:&quot;STROKE&quot;,&quot;strokeStyle&quot;:&quot;#232323&quot;,&quot;lineWidth&quot;:1.6352753481182674,&quot;lineJoin&quot;:&quot;round&quot;,&quot;dashArray&quot;:[2.9513287741755936]}],&quot;isLocked&quot;:false,&quot;parent&quot;:{&quot;type&quot;:&quot;CHILD&quot;,&quot;parentId&quot;:&quot;8013071f-8631-4ee6-941f-0ee6b576fc75&quot;,&quot;order&quot;:&quot;2&quot;}},&quot;b5c328f1-d441-4eee-afb7-e6175313bb7a&quot;:{&quot;type&quot;:&quot;FIGURE_OBJECT&quot;,&quot;id&quot;:&quot;b5c328f1-d441-4eee-afb7-e6175313bb7a&quot;,&quot;relativeTransform&quot;:{&quot;translate&quot;:{&quot;x&quot;:-126.44213150381229,&quot;y&quot;:-423.08180014662196},&quot;rotate&quot;:5.551115123125783e-17,&quot;skewX&quot;:0,&quot;scale&quot;:{&quot;x&quot;:1,&quot;y&quot;:1}},&quot;opacity&quot;:1,&quot;path&quot;:{&quot;type&quot;:&quot;POLY_LINE&quot;,&quot;points&quot;:[{&quot;x&quot;:4.425592651887666,&quot;y&quot;:14.601477312334243},{&quot;x&quot;:4.425592651887666,&quot;y&quot;:-7.238622980150856}],&quot;closed&quot;:false},&quot;pathStyles&quot;:[{&quot;type&quot;:&quot;FILL&quot;,&quot;fillStyle&quot;:&quot;rgba(0,0,0,0)&quot;},{&quot;type&quot;:&quot;STROKE&quot;,&quot;strokeStyle&quot;:&quot;#232323&quot;,&quot;lineWidth&quot;:1.6352753481182674,&quot;lineJoin&quot;:&quot;round&quot;}],&quot;isLocked&quot;:false,&quot;parent&quot;:{&quot;type&quot;:&quot;CHILD&quot;,&quot;parentId&quot;:&quot;8013071f-8631-4ee6-941f-0ee6b576fc75&quot;,&quot;order&quot;:&quot;25&quot;}},&quot;9f103d07-a849-4dc0-b836-0579a211f98d&quot;:{&quot;relativeTransform&quot;:{&quot;translate&quot;:{&quot;x&quot;:190.08064444330333,&quot;y&quot;:-97.29685899270112},&quot;rotate&quot;:0,&quot;skewX&quot;:0,&quot;scale&quot;:{&quot;x&quot;:1,&quot;y&quot;:1}},&quot;type&quot;:&quot;FIGURE_OBJECT&quot;,&quot;id&quot;:&quot;9f103d07-a849-4dc0-b836-0579a211f98d&quot;,&quot;opacity&quot;:1,&quot;path&quot;:{&quot;type&quot;:&quot;ARC&quot;,&quot;size&quot;:{&quot;x&quot;:54.41734197482084,&quot;y&quot;:54.41734197482084},&quot;startAngle&quot;:3.141592653589793,&quot;sweepAngle&quot;:6.283185307179586,&quot;selectedObjectIds&quot;:[&quot;18905f77-cd6c-4be3-881d-d790ddcc3549&quot;]},&quot;pathStyles&quot;:[{&quot;type&quot;:&quot;FILL&quot;,&quot;fillStyle&quot;:&quot;rgba(0,0,0,0)&quot;},{&quot;type&quot;:&quot;STROKE&quot;,&quot;strokeStyle&quot;:&quot;rgba(192,56,48,1)&quot;,&quot;lineWidth&quot;:2,&quot;lineJoin&quot;:&quot;round&quot;}],&quot;isLocked&quot;:false,&quot;parent&quot;:{&quot;type&quot;:&quot;CHILD&quot;,&quot;parentId&quot;:&quot;8b10096d-2c26-4db1-bbff-42ea62c5930d&quot;,&quot;order&quot;:&quot;95&quot;},&quot;name&quot;:&quot;Circle (line, editable)&quot;,&quot;displayName&quot;:&quot;Circle (line, editable)&quot;,&quot;source&quot;:{&quot;id&quot;:&quot;62584a486f50fac473995f6d&quot;,&quot;type&quot;:&quot;ASSETS&quot;},&quot;isPremium&quot;:false}}}"/>
  <p:tag name="TRANSPARENTBACKGROUND" val="false"/>
  <p:tag name="VERSION" val="1739311717163"/>
  <p:tag name="TITLE" val="Untitled"/>
  <p:tag name="CREATORNAME" val="Muhammad Ali"/>
  <p:tag name="DATEINSERTED" val="173931188572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976</Words>
  <Application>Microsoft Macintosh PowerPoint</Application>
  <PresentationFormat>Widescreen</PresentationFormat>
  <Paragraphs>101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Century Gothic</vt:lpstr>
      <vt:lpstr>Office Theme</vt:lpstr>
      <vt:lpstr>DNA Methylation</vt:lpstr>
      <vt:lpstr>Types of Genomic Methylation</vt:lpstr>
      <vt:lpstr>Function of DNAm</vt:lpstr>
      <vt:lpstr>DNAm-based Biomarkers of Aging</vt:lpstr>
      <vt:lpstr>DNAm-based Biomarkers of Aging</vt:lpstr>
      <vt:lpstr>DNAm-based Biomarkers of Aging</vt:lpstr>
      <vt:lpstr>Long-term Impact of Lifestyle</vt:lpstr>
      <vt:lpstr>Importance of DNAm Biomarkers</vt:lpstr>
      <vt:lpstr>Impact of DNAm Biomarkers</vt:lpstr>
      <vt:lpstr>How Do We Get DNAm Data?</vt:lpstr>
      <vt:lpstr>Workflow</vt:lpstr>
      <vt:lpstr>Dyes (Cy3 &amp; Cy5) and Beta Values</vt:lpstr>
      <vt:lpstr>Beta Values</vt:lpstr>
      <vt:lpstr>Why did I Choose Methylation?</vt:lpstr>
      <vt:lpstr>SkeletAge: I Built it</vt:lpstr>
      <vt:lpstr>SkeletAge vs RNAAgeCalc</vt:lpstr>
      <vt:lpstr>SkeletAge Identified 26 Novel Targets</vt:lpstr>
      <vt:lpstr>Goals for this Project</vt:lpstr>
      <vt:lpstr>What’s an EpiScore?</vt:lpstr>
      <vt:lpstr>Diabetes HR using Protein EpiScores</vt:lpstr>
      <vt:lpstr>Thanks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Muhammad Ali</dc:creator>
  <cp:lastModifiedBy>Muhammad Ali</cp:lastModifiedBy>
  <cp:revision>143</cp:revision>
  <cp:lastPrinted>2025-02-13T15:41:28Z</cp:lastPrinted>
  <dcterms:created xsi:type="dcterms:W3CDTF">2025-02-09T04:13:17Z</dcterms:created>
  <dcterms:modified xsi:type="dcterms:W3CDTF">2025-02-14T03:23:02Z</dcterms:modified>
</cp:coreProperties>
</file>